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6" r:id="rId1"/>
    <p:sldMasterId id="2147483706" r:id="rId2"/>
    <p:sldMasterId id="2147483712" r:id="rId3"/>
    <p:sldMasterId id="2147483724" r:id="rId4"/>
  </p:sldMasterIdLst>
  <p:notesMasterIdLst>
    <p:notesMasterId r:id="rId46"/>
  </p:notesMasterIdLst>
  <p:handoutMasterIdLst>
    <p:handoutMasterId r:id="rId47"/>
  </p:handoutMasterIdLst>
  <p:sldIdLst>
    <p:sldId id="446" r:id="rId5"/>
    <p:sldId id="499" r:id="rId6"/>
    <p:sldId id="447" r:id="rId7"/>
    <p:sldId id="448" r:id="rId8"/>
    <p:sldId id="500" r:id="rId9"/>
    <p:sldId id="426" r:id="rId10"/>
    <p:sldId id="449" r:id="rId11"/>
    <p:sldId id="450" r:id="rId12"/>
    <p:sldId id="494" r:id="rId13"/>
    <p:sldId id="452" r:id="rId14"/>
    <p:sldId id="453" r:id="rId15"/>
    <p:sldId id="454" r:id="rId16"/>
    <p:sldId id="512" r:id="rId17"/>
    <p:sldId id="455" r:id="rId18"/>
    <p:sldId id="464" r:id="rId19"/>
    <p:sldId id="492" r:id="rId20"/>
    <p:sldId id="468" r:id="rId21"/>
    <p:sldId id="469" r:id="rId22"/>
    <p:sldId id="470" r:id="rId23"/>
    <p:sldId id="480" r:id="rId24"/>
    <p:sldId id="472" r:id="rId25"/>
    <p:sldId id="510" r:id="rId26"/>
    <p:sldId id="456" r:id="rId27"/>
    <p:sldId id="478" r:id="rId28"/>
    <p:sldId id="511" r:id="rId29"/>
    <p:sldId id="479" r:id="rId30"/>
    <p:sldId id="498" r:id="rId31"/>
    <p:sldId id="473" r:id="rId32"/>
    <p:sldId id="496" r:id="rId33"/>
    <p:sldId id="487" r:id="rId34"/>
    <p:sldId id="485" r:id="rId35"/>
    <p:sldId id="477" r:id="rId36"/>
    <p:sldId id="484" r:id="rId37"/>
    <p:sldId id="483" r:id="rId38"/>
    <p:sldId id="486" r:id="rId39"/>
    <p:sldId id="481" r:id="rId40"/>
    <p:sldId id="495" r:id="rId41"/>
    <p:sldId id="488" r:id="rId42"/>
    <p:sldId id="497" r:id="rId43"/>
    <p:sldId id="491" r:id="rId44"/>
    <p:sldId id="50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72" userDrawn="1">
          <p15:clr>
            <a:srgbClr val="A4A3A4"/>
          </p15:clr>
        </p15:guide>
        <p15:guide id="2" pos="288" userDrawn="1">
          <p15:clr>
            <a:srgbClr val="F26B43"/>
          </p15:clr>
        </p15:guide>
        <p15:guide id="3" orient="horz" pos="4056" userDrawn="1">
          <p15:clr>
            <a:srgbClr val="F26B43"/>
          </p15:clr>
        </p15:guide>
        <p15:guide id="4" orient="horz" pos="1488" userDrawn="1">
          <p15:clr>
            <a:srgbClr val="A4A3A4"/>
          </p15:clr>
        </p15:guide>
        <p15:guide id="5" pos="3816" userDrawn="1">
          <p15:clr>
            <a:srgbClr val="A4A3A4"/>
          </p15:clr>
        </p15:guide>
        <p15:guide id="6" pos="7416" userDrawn="1">
          <p15:clr>
            <a:srgbClr val="F26B43"/>
          </p15:clr>
        </p15:guide>
        <p15:guide id="7" orient="horz" pos="312" userDrawn="1">
          <p15:clr>
            <a:srgbClr val="F26B43"/>
          </p15:clr>
        </p15:guide>
        <p15:guide id="8" orient="horz" pos="2160" userDrawn="1">
          <p15:clr>
            <a:srgbClr val="A4A3A4"/>
          </p15:clr>
        </p15:guide>
        <p15:guide id="9" orient="horz" pos="23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E7E84CA4-8063-6896-D069-E67AB0EB45D7}" name="Thompson, Sidney" initials="ST" userId="S::s.r.thompson@tcu.edu::30091548-b480-4856-90c5-e70e5f281d6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C5896"/>
    <a:srgbClr val="7C6560"/>
    <a:srgbClr val="29282D"/>
    <a:srgbClr val="E288B6"/>
    <a:srgbClr val="D75078"/>
    <a:srgbClr val="B38F6A"/>
    <a:srgbClr val="6667AB"/>
    <a:srgbClr val="BBBBBB"/>
    <a:srgbClr val="B9B9B9"/>
    <a:srgbClr val="85A0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79"/>
    <p:restoredTop sz="67568" autoAdjust="0"/>
  </p:normalViewPr>
  <p:slideViewPr>
    <p:cSldViewPr snapToGrid="0">
      <p:cViewPr varScale="1">
        <p:scale>
          <a:sx n="75" d="100"/>
          <a:sy n="75" d="100"/>
        </p:scale>
        <p:origin x="2400" y="54"/>
      </p:cViewPr>
      <p:guideLst>
        <p:guide orient="horz" pos="3672"/>
        <p:guide pos="288"/>
        <p:guide orient="horz" pos="4056"/>
        <p:guide orient="horz" pos="1488"/>
        <p:guide pos="3816"/>
        <p:guide pos="7416"/>
        <p:guide orient="horz" pos="312"/>
        <p:guide orient="horz" pos="2160"/>
        <p:guide orient="horz" pos="230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8832" y="32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3440B4-626E-4F3C-BAEA-93BE989AF4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53A5570-8E4E-4AA9-B246-5A27A383B9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54A69E4-EFBB-4687-8058-A94EE1B5781B}" type="datetimeFigureOut">
              <a:rPr lang="en-US" smtClean="0"/>
              <a:t>8/1/2025</a:t>
            </a:fld>
            <a:endParaRPr lang="en-US" dirty="0"/>
          </a:p>
        </p:txBody>
      </p:sp>
      <p:sp>
        <p:nvSpPr>
          <p:cNvPr id="4" name="Footer Placeholder 3">
            <a:extLst>
              <a:ext uri="{FF2B5EF4-FFF2-40B4-BE49-F238E27FC236}">
                <a16:creationId xmlns:a16="http://schemas.microsoft.com/office/drawing/2014/main" id="{D50D364A-9468-466A-ACCD-ABB3762BE8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E9EF394-4AD6-48D1-9C4C-1B3D44BBF5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004FE7-BA7C-4FF4-9756-C6A1F2BCA37F}" type="slidenum">
              <a:rPr lang="en-US" smtClean="0"/>
              <a:t>‹#›</a:t>
            </a:fld>
            <a:endParaRPr lang="en-US" dirty="0"/>
          </a:p>
        </p:txBody>
      </p:sp>
    </p:spTree>
    <p:extLst>
      <p:ext uri="{BB962C8B-B14F-4D97-AF65-F5344CB8AC3E}">
        <p14:creationId xmlns:p14="http://schemas.microsoft.com/office/powerpoint/2010/main" val="2097717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E546B2-EB9C-4E9C-8793-C25F32D58B9A}" type="datetimeFigureOut">
              <a:rPr lang="en-US" smtClean="0"/>
              <a:t>8/1/2025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3F1C3-4FA3-4491-97F4-43CA9C8BDFDF}" type="slidenum">
              <a:rPr lang="en-US" smtClean="0"/>
              <a:t>‹#›</a:t>
            </a:fld>
            <a:endParaRPr lang="en-US" dirty="0"/>
          </a:p>
        </p:txBody>
      </p:sp>
    </p:spTree>
    <p:extLst>
      <p:ext uri="{BB962C8B-B14F-4D97-AF65-F5344CB8AC3E}">
        <p14:creationId xmlns:p14="http://schemas.microsoft.com/office/powerpoint/2010/main" val="3796346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1</a:t>
            </a:fld>
            <a:endParaRPr lang="en-US" dirty="0"/>
          </a:p>
        </p:txBody>
      </p:sp>
    </p:spTree>
    <p:extLst>
      <p:ext uri="{BB962C8B-B14F-4D97-AF65-F5344CB8AC3E}">
        <p14:creationId xmlns:p14="http://schemas.microsoft.com/office/powerpoint/2010/main" val="3631956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10</a:t>
            </a:fld>
            <a:endParaRPr lang="en-US" dirty="0"/>
          </a:p>
        </p:txBody>
      </p:sp>
    </p:spTree>
    <p:extLst>
      <p:ext uri="{BB962C8B-B14F-4D97-AF65-F5344CB8AC3E}">
        <p14:creationId xmlns:p14="http://schemas.microsoft.com/office/powerpoint/2010/main" val="2248662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12</a:t>
            </a:fld>
            <a:endParaRPr lang="en-US" dirty="0"/>
          </a:p>
        </p:txBody>
      </p:sp>
    </p:spTree>
    <p:extLst>
      <p:ext uri="{BB962C8B-B14F-4D97-AF65-F5344CB8AC3E}">
        <p14:creationId xmlns:p14="http://schemas.microsoft.com/office/powerpoint/2010/main" val="1567624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13</a:t>
            </a:fld>
            <a:endParaRPr lang="en-US" dirty="0"/>
          </a:p>
        </p:txBody>
      </p:sp>
    </p:spTree>
    <p:extLst>
      <p:ext uri="{BB962C8B-B14F-4D97-AF65-F5344CB8AC3E}">
        <p14:creationId xmlns:p14="http://schemas.microsoft.com/office/powerpoint/2010/main" val="80807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14</a:t>
            </a:fld>
            <a:endParaRPr lang="en-US" dirty="0"/>
          </a:p>
        </p:txBody>
      </p:sp>
    </p:spTree>
    <p:extLst>
      <p:ext uri="{BB962C8B-B14F-4D97-AF65-F5344CB8AC3E}">
        <p14:creationId xmlns:p14="http://schemas.microsoft.com/office/powerpoint/2010/main" val="416157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checked</a:t>
            </a:r>
          </a:p>
        </p:txBody>
      </p:sp>
      <p:sp>
        <p:nvSpPr>
          <p:cNvPr id="4" name="Slide Number Placeholder 3"/>
          <p:cNvSpPr>
            <a:spLocks noGrp="1"/>
          </p:cNvSpPr>
          <p:nvPr>
            <p:ph type="sldNum" sz="quarter" idx="5"/>
          </p:nvPr>
        </p:nvSpPr>
        <p:spPr/>
        <p:txBody>
          <a:bodyPr/>
          <a:lstStyle/>
          <a:p>
            <a:fld id="{6B83F1C3-4FA3-4491-97F4-43CA9C8BDFDF}" type="slidenum">
              <a:rPr lang="en-US" smtClean="0"/>
              <a:t>17</a:t>
            </a:fld>
            <a:endParaRPr lang="en-US" dirty="0"/>
          </a:p>
        </p:txBody>
      </p:sp>
    </p:spTree>
    <p:extLst>
      <p:ext uri="{BB962C8B-B14F-4D97-AF65-F5344CB8AC3E}">
        <p14:creationId xmlns:p14="http://schemas.microsoft.com/office/powerpoint/2010/main" val="1582281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checked</a:t>
            </a:r>
          </a:p>
        </p:txBody>
      </p:sp>
      <p:sp>
        <p:nvSpPr>
          <p:cNvPr id="4" name="Slide Number Placeholder 3"/>
          <p:cNvSpPr>
            <a:spLocks noGrp="1"/>
          </p:cNvSpPr>
          <p:nvPr>
            <p:ph type="sldNum" sz="quarter" idx="5"/>
          </p:nvPr>
        </p:nvSpPr>
        <p:spPr/>
        <p:txBody>
          <a:bodyPr/>
          <a:lstStyle/>
          <a:p>
            <a:fld id="{6B83F1C3-4FA3-4491-97F4-43CA9C8BDFDF}" type="slidenum">
              <a:rPr lang="en-US" smtClean="0"/>
              <a:t>19</a:t>
            </a:fld>
            <a:endParaRPr lang="en-US" dirty="0"/>
          </a:p>
        </p:txBody>
      </p:sp>
    </p:spTree>
    <p:extLst>
      <p:ext uri="{BB962C8B-B14F-4D97-AF65-F5344CB8AC3E}">
        <p14:creationId xmlns:p14="http://schemas.microsoft.com/office/powerpoint/2010/main" val="4236789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checked</a:t>
            </a:r>
          </a:p>
        </p:txBody>
      </p:sp>
      <p:sp>
        <p:nvSpPr>
          <p:cNvPr id="4" name="Slide Number Placeholder 3"/>
          <p:cNvSpPr>
            <a:spLocks noGrp="1"/>
          </p:cNvSpPr>
          <p:nvPr>
            <p:ph type="sldNum" sz="quarter" idx="5"/>
          </p:nvPr>
        </p:nvSpPr>
        <p:spPr/>
        <p:txBody>
          <a:bodyPr/>
          <a:lstStyle/>
          <a:p>
            <a:fld id="{6B83F1C3-4FA3-4491-97F4-43CA9C8BDFDF}" type="slidenum">
              <a:rPr lang="en-US" smtClean="0"/>
              <a:t>20</a:t>
            </a:fld>
            <a:endParaRPr lang="en-US" dirty="0"/>
          </a:p>
        </p:txBody>
      </p:sp>
    </p:spTree>
    <p:extLst>
      <p:ext uri="{BB962C8B-B14F-4D97-AF65-F5344CB8AC3E}">
        <p14:creationId xmlns:p14="http://schemas.microsoft.com/office/powerpoint/2010/main" val="3955298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checked</a:t>
            </a:r>
          </a:p>
        </p:txBody>
      </p:sp>
      <p:sp>
        <p:nvSpPr>
          <p:cNvPr id="4" name="Slide Number Placeholder 3"/>
          <p:cNvSpPr>
            <a:spLocks noGrp="1"/>
          </p:cNvSpPr>
          <p:nvPr>
            <p:ph type="sldNum" sz="quarter" idx="5"/>
          </p:nvPr>
        </p:nvSpPr>
        <p:spPr/>
        <p:txBody>
          <a:bodyPr/>
          <a:lstStyle/>
          <a:p>
            <a:fld id="{6B83F1C3-4FA3-4491-97F4-43CA9C8BDFDF}" type="slidenum">
              <a:rPr lang="en-US" smtClean="0"/>
              <a:t>21</a:t>
            </a:fld>
            <a:endParaRPr lang="en-US" dirty="0"/>
          </a:p>
        </p:txBody>
      </p:sp>
    </p:spTree>
    <p:extLst>
      <p:ext uri="{BB962C8B-B14F-4D97-AF65-F5344CB8AC3E}">
        <p14:creationId xmlns:p14="http://schemas.microsoft.com/office/powerpoint/2010/main" val="3623589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checked</a:t>
            </a:r>
          </a:p>
        </p:txBody>
      </p:sp>
      <p:sp>
        <p:nvSpPr>
          <p:cNvPr id="4" name="Slide Number Placeholder 3"/>
          <p:cNvSpPr>
            <a:spLocks noGrp="1"/>
          </p:cNvSpPr>
          <p:nvPr>
            <p:ph type="sldNum" sz="quarter" idx="5"/>
          </p:nvPr>
        </p:nvSpPr>
        <p:spPr/>
        <p:txBody>
          <a:bodyPr/>
          <a:lstStyle/>
          <a:p>
            <a:fld id="{6B83F1C3-4FA3-4491-97F4-43CA9C8BDFDF}" type="slidenum">
              <a:rPr lang="en-US" smtClean="0"/>
              <a:t>22</a:t>
            </a:fld>
            <a:endParaRPr lang="en-US" dirty="0"/>
          </a:p>
        </p:txBody>
      </p:sp>
    </p:spTree>
    <p:extLst>
      <p:ext uri="{BB962C8B-B14F-4D97-AF65-F5344CB8AC3E}">
        <p14:creationId xmlns:p14="http://schemas.microsoft.com/office/powerpoint/2010/main" val="3661485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23</a:t>
            </a:fld>
            <a:endParaRPr lang="en-US" dirty="0"/>
          </a:p>
        </p:txBody>
      </p:sp>
    </p:spTree>
    <p:extLst>
      <p:ext uri="{BB962C8B-B14F-4D97-AF65-F5344CB8AC3E}">
        <p14:creationId xmlns:p14="http://schemas.microsoft.com/office/powerpoint/2010/main" val="470399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2</a:t>
            </a:fld>
            <a:endParaRPr lang="en-US" dirty="0"/>
          </a:p>
        </p:txBody>
      </p:sp>
    </p:spTree>
    <p:extLst>
      <p:ext uri="{BB962C8B-B14F-4D97-AF65-F5344CB8AC3E}">
        <p14:creationId xmlns:p14="http://schemas.microsoft.com/office/powerpoint/2010/main" val="3202246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Checked.</a:t>
            </a:r>
          </a:p>
        </p:txBody>
      </p:sp>
      <p:sp>
        <p:nvSpPr>
          <p:cNvPr id="4" name="Slide Number Placeholder 3"/>
          <p:cNvSpPr>
            <a:spLocks noGrp="1"/>
          </p:cNvSpPr>
          <p:nvPr>
            <p:ph type="sldNum" sz="quarter" idx="5"/>
          </p:nvPr>
        </p:nvSpPr>
        <p:spPr/>
        <p:txBody>
          <a:bodyPr/>
          <a:lstStyle/>
          <a:p>
            <a:fld id="{6B83F1C3-4FA3-4491-97F4-43CA9C8BDFDF}" type="slidenum">
              <a:rPr lang="en-US" smtClean="0"/>
              <a:t>25</a:t>
            </a:fld>
            <a:endParaRPr lang="en-US" dirty="0"/>
          </a:p>
        </p:txBody>
      </p:sp>
    </p:spTree>
    <p:extLst>
      <p:ext uri="{BB962C8B-B14F-4D97-AF65-F5344CB8AC3E}">
        <p14:creationId xmlns:p14="http://schemas.microsoft.com/office/powerpoint/2010/main" val="2368865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checked</a:t>
            </a:r>
          </a:p>
        </p:txBody>
      </p:sp>
      <p:sp>
        <p:nvSpPr>
          <p:cNvPr id="4" name="Slide Number Placeholder 3"/>
          <p:cNvSpPr>
            <a:spLocks noGrp="1"/>
          </p:cNvSpPr>
          <p:nvPr>
            <p:ph type="sldNum" sz="quarter" idx="5"/>
          </p:nvPr>
        </p:nvSpPr>
        <p:spPr/>
        <p:txBody>
          <a:bodyPr/>
          <a:lstStyle/>
          <a:p>
            <a:fld id="{6B83F1C3-4FA3-4491-97F4-43CA9C8BDFDF}" type="slidenum">
              <a:rPr lang="en-US" smtClean="0"/>
              <a:t>26</a:t>
            </a:fld>
            <a:endParaRPr lang="en-US" dirty="0"/>
          </a:p>
        </p:txBody>
      </p:sp>
    </p:spTree>
    <p:extLst>
      <p:ext uri="{BB962C8B-B14F-4D97-AF65-F5344CB8AC3E}">
        <p14:creationId xmlns:p14="http://schemas.microsoft.com/office/powerpoint/2010/main" val="3182477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checked</a:t>
            </a:r>
          </a:p>
        </p:txBody>
      </p:sp>
      <p:sp>
        <p:nvSpPr>
          <p:cNvPr id="4" name="Slide Number Placeholder 3"/>
          <p:cNvSpPr>
            <a:spLocks noGrp="1"/>
          </p:cNvSpPr>
          <p:nvPr>
            <p:ph type="sldNum" sz="quarter" idx="5"/>
          </p:nvPr>
        </p:nvSpPr>
        <p:spPr/>
        <p:txBody>
          <a:bodyPr/>
          <a:lstStyle/>
          <a:p>
            <a:fld id="{6B83F1C3-4FA3-4491-97F4-43CA9C8BDFDF}" type="slidenum">
              <a:rPr lang="en-US" smtClean="0"/>
              <a:t>28</a:t>
            </a:fld>
            <a:endParaRPr lang="en-US" dirty="0"/>
          </a:p>
        </p:txBody>
      </p:sp>
    </p:spTree>
    <p:extLst>
      <p:ext uri="{BB962C8B-B14F-4D97-AF65-F5344CB8AC3E}">
        <p14:creationId xmlns:p14="http://schemas.microsoft.com/office/powerpoint/2010/main" val="2080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Checked.</a:t>
            </a:r>
          </a:p>
        </p:txBody>
      </p:sp>
      <p:sp>
        <p:nvSpPr>
          <p:cNvPr id="4" name="Slide Number Placeholder 3"/>
          <p:cNvSpPr>
            <a:spLocks noGrp="1"/>
          </p:cNvSpPr>
          <p:nvPr>
            <p:ph type="sldNum" sz="quarter" idx="5"/>
          </p:nvPr>
        </p:nvSpPr>
        <p:spPr/>
        <p:txBody>
          <a:bodyPr/>
          <a:lstStyle/>
          <a:p>
            <a:fld id="{6B83F1C3-4FA3-4491-97F4-43CA9C8BDFDF}" type="slidenum">
              <a:rPr lang="en-US" smtClean="0"/>
              <a:t>29</a:t>
            </a:fld>
            <a:endParaRPr lang="en-US" dirty="0"/>
          </a:p>
        </p:txBody>
      </p:sp>
    </p:spTree>
    <p:extLst>
      <p:ext uri="{BB962C8B-B14F-4D97-AF65-F5344CB8AC3E}">
        <p14:creationId xmlns:p14="http://schemas.microsoft.com/office/powerpoint/2010/main" val="2596924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checked</a:t>
            </a:r>
          </a:p>
        </p:txBody>
      </p:sp>
      <p:sp>
        <p:nvSpPr>
          <p:cNvPr id="4" name="Slide Number Placeholder 3"/>
          <p:cNvSpPr>
            <a:spLocks noGrp="1"/>
          </p:cNvSpPr>
          <p:nvPr>
            <p:ph type="sldNum" sz="quarter" idx="5"/>
          </p:nvPr>
        </p:nvSpPr>
        <p:spPr/>
        <p:txBody>
          <a:bodyPr/>
          <a:lstStyle/>
          <a:p>
            <a:fld id="{6B83F1C3-4FA3-4491-97F4-43CA9C8BDFDF}" type="slidenum">
              <a:rPr lang="en-US" smtClean="0"/>
              <a:t>31</a:t>
            </a:fld>
            <a:endParaRPr lang="en-US" dirty="0"/>
          </a:p>
        </p:txBody>
      </p:sp>
    </p:spTree>
    <p:extLst>
      <p:ext uri="{BB962C8B-B14F-4D97-AF65-F5344CB8AC3E}">
        <p14:creationId xmlns:p14="http://schemas.microsoft.com/office/powerpoint/2010/main" val="2955707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Checked.</a:t>
            </a:r>
          </a:p>
        </p:txBody>
      </p:sp>
      <p:sp>
        <p:nvSpPr>
          <p:cNvPr id="4" name="Slide Number Placeholder 3"/>
          <p:cNvSpPr>
            <a:spLocks noGrp="1"/>
          </p:cNvSpPr>
          <p:nvPr>
            <p:ph type="sldNum" sz="quarter" idx="5"/>
          </p:nvPr>
        </p:nvSpPr>
        <p:spPr/>
        <p:txBody>
          <a:bodyPr/>
          <a:lstStyle/>
          <a:p>
            <a:fld id="{6B83F1C3-4FA3-4491-97F4-43CA9C8BDFDF}" type="slidenum">
              <a:rPr lang="en-US" smtClean="0"/>
              <a:t>32</a:t>
            </a:fld>
            <a:endParaRPr lang="en-US" dirty="0"/>
          </a:p>
        </p:txBody>
      </p:sp>
    </p:spTree>
    <p:extLst>
      <p:ext uri="{BB962C8B-B14F-4D97-AF65-F5344CB8AC3E}">
        <p14:creationId xmlns:p14="http://schemas.microsoft.com/office/powerpoint/2010/main" val="1240776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Checked</a:t>
            </a:r>
          </a:p>
        </p:txBody>
      </p:sp>
      <p:sp>
        <p:nvSpPr>
          <p:cNvPr id="4" name="Slide Number Placeholder 3"/>
          <p:cNvSpPr>
            <a:spLocks noGrp="1"/>
          </p:cNvSpPr>
          <p:nvPr>
            <p:ph type="sldNum" sz="quarter" idx="5"/>
          </p:nvPr>
        </p:nvSpPr>
        <p:spPr/>
        <p:txBody>
          <a:bodyPr/>
          <a:lstStyle/>
          <a:p>
            <a:fld id="{6B83F1C3-4FA3-4491-97F4-43CA9C8BDFDF}" type="slidenum">
              <a:rPr lang="en-US" smtClean="0"/>
              <a:t>33</a:t>
            </a:fld>
            <a:endParaRPr lang="en-US" dirty="0"/>
          </a:p>
        </p:txBody>
      </p:sp>
    </p:spTree>
    <p:extLst>
      <p:ext uri="{BB962C8B-B14F-4D97-AF65-F5344CB8AC3E}">
        <p14:creationId xmlns:p14="http://schemas.microsoft.com/office/powerpoint/2010/main" val="606095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checked</a:t>
            </a:r>
          </a:p>
        </p:txBody>
      </p:sp>
      <p:sp>
        <p:nvSpPr>
          <p:cNvPr id="4" name="Slide Number Placeholder 3"/>
          <p:cNvSpPr>
            <a:spLocks noGrp="1"/>
          </p:cNvSpPr>
          <p:nvPr>
            <p:ph type="sldNum" sz="quarter" idx="5"/>
          </p:nvPr>
        </p:nvSpPr>
        <p:spPr/>
        <p:txBody>
          <a:bodyPr/>
          <a:lstStyle/>
          <a:p>
            <a:fld id="{6B83F1C3-4FA3-4491-97F4-43CA9C8BDFDF}" type="slidenum">
              <a:rPr lang="en-US" smtClean="0"/>
              <a:t>35</a:t>
            </a:fld>
            <a:endParaRPr lang="en-US" dirty="0"/>
          </a:p>
        </p:txBody>
      </p:sp>
    </p:spTree>
    <p:extLst>
      <p:ext uri="{BB962C8B-B14F-4D97-AF65-F5344CB8AC3E}">
        <p14:creationId xmlns:p14="http://schemas.microsoft.com/office/powerpoint/2010/main" val="36507760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checked</a:t>
            </a:r>
          </a:p>
        </p:txBody>
      </p:sp>
      <p:sp>
        <p:nvSpPr>
          <p:cNvPr id="4" name="Slide Number Placeholder 3"/>
          <p:cNvSpPr>
            <a:spLocks noGrp="1"/>
          </p:cNvSpPr>
          <p:nvPr>
            <p:ph type="sldNum" sz="quarter" idx="5"/>
          </p:nvPr>
        </p:nvSpPr>
        <p:spPr/>
        <p:txBody>
          <a:bodyPr/>
          <a:lstStyle/>
          <a:p>
            <a:fld id="{6B83F1C3-4FA3-4491-97F4-43CA9C8BDFDF}" type="slidenum">
              <a:rPr lang="en-US" smtClean="0"/>
              <a:t>36</a:t>
            </a:fld>
            <a:endParaRPr lang="en-US" dirty="0"/>
          </a:p>
        </p:txBody>
      </p:sp>
    </p:spTree>
    <p:extLst>
      <p:ext uri="{BB962C8B-B14F-4D97-AF65-F5344CB8AC3E}">
        <p14:creationId xmlns:p14="http://schemas.microsoft.com/office/powerpoint/2010/main" val="3635968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checked</a:t>
            </a:r>
          </a:p>
        </p:txBody>
      </p:sp>
      <p:sp>
        <p:nvSpPr>
          <p:cNvPr id="4" name="Slide Number Placeholder 3"/>
          <p:cNvSpPr>
            <a:spLocks noGrp="1"/>
          </p:cNvSpPr>
          <p:nvPr>
            <p:ph type="sldNum" sz="quarter" idx="5"/>
          </p:nvPr>
        </p:nvSpPr>
        <p:spPr/>
        <p:txBody>
          <a:bodyPr/>
          <a:lstStyle/>
          <a:p>
            <a:fld id="{6B83F1C3-4FA3-4491-97F4-43CA9C8BDFDF}" type="slidenum">
              <a:rPr lang="en-US" smtClean="0"/>
              <a:t>37</a:t>
            </a:fld>
            <a:endParaRPr lang="en-US" dirty="0"/>
          </a:p>
        </p:txBody>
      </p:sp>
    </p:spTree>
    <p:extLst>
      <p:ext uri="{BB962C8B-B14F-4D97-AF65-F5344CB8AC3E}">
        <p14:creationId xmlns:p14="http://schemas.microsoft.com/office/powerpoint/2010/main" val="2994596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83F1C3-4FA3-4491-97F4-43CA9C8BDFDF}" type="slidenum">
              <a:rPr lang="en-US" smtClean="0"/>
              <a:t>3</a:t>
            </a:fld>
            <a:endParaRPr lang="en-US" dirty="0"/>
          </a:p>
        </p:txBody>
      </p:sp>
    </p:spTree>
    <p:extLst>
      <p:ext uri="{BB962C8B-B14F-4D97-AF65-F5344CB8AC3E}">
        <p14:creationId xmlns:p14="http://schemas.microsoft.com/office/powerpoint/2010/main" val="124806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checked</a:t>
            </a:r>
          </a:p>
        </p:txBody>
      </p:sp>
      <p:sp>
        <p:nvSpPr>
          <p:cNvPr id="4" name="Slide Number Placeholder 3"/>
          <p:cNvSpPr>
            <a:spLocks noGrp="1"/>
          </p:cNvSpPr>
          <p:nvPr>
            <p:ph type="sldNum" sz="quarter" idx="5"/>
          </p:nvPr>
        </p:nvSpPr>
        <p:spPr/>
        <p:txBody>
          <a:bodyPr/>
          <a:lstStyle/>
          <a:p>
            <a:fld id="{6B83F1C3-4FA3-4491-97F4-43CA9C8BDFDF}" type="slidenum">
              <a:rPr lang="en-US" smtClean="0"/>
              <a:t>38</a:t>
            </a:fld>
            <a:endParaRPr lang="en-US" dirty="0"/>
          </a:p>
        </p:txBody>
      </p:sp>
    </p:spTree>
    <p:extLst>
      <p:ext uri="{BB962C8B-B14F-4D97-AF65-F5344CB8AC3E}">
        <p14:creationId xmlns:p14="http://schemas.microsoft.com/office/powerpoint/2010/main" val="8439777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Checked</a:t>
            </a:r>
          </a:p>
        </p:txBody>
      </p:sp>
      <p:sp>
        <p:nvSpPr>
          <p:cNvPr id="4" name="Slide Number Placeholder 3"/>
          <p:cNvSpPr>
            <a:spLocks noGrp="1"/>
          </p:cNvSpPr>
          <p:nvPr>
            <p:ph type="sldNum" sz="quarter" idx="5"/>
          </p:nvPr>
        </p:nvSpPr>
        <p:spPr/>
        <p:txBody>
          <a:bodyPr/>
          <a:lstStyle/>
          <a:p>
            <a:fld id="{6B83F1C3-4FA3-4491-97F4-43CA9C8BDFDF}" type="slidenum">
              <a:rPr lang="en-US" smtClean="0"/>
              <a:t>39</a:t>
            </a:fld>
            <a:endParaRPr lang="en-US" dirty="0"/>
          </a:p>
        </p:txBody>
      </p:sp>
    </p:spTree>
    <p:extLst>
      <p:ext uri="{BB962C8B-B14F-4D97-AF65-F5344CB8AC3E}">
        <p14:creationId xmlns:p14="http://schemas.microsoft.com/office/powerpoint/2010/main" val="13932952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checked</a:t>
            </a:r>
          </a:p>
        </p:txBody>
      </p:sp>
      <p:sp>
        <p:nvSpPr>
          <p:cNvPr id="4" name="Slide Number Placeholder 3"/>
          <p:cNvSpPr>
            <a:spLocks noGrp="1"/>
          </p:cNvSpPr>
          <p:nvPr>
            <p:ph type="sldNum" sz="quarter" idx="5"/>
          </p:nvPr>
        </p:nvSpPr>
        <p:spPr/>
        <p:txBody>
          <a:bodyPr/>
          <a:lstStyle/>
          <a:p>
            <a:fld id="{6B83F1C3-4FA3-4491-97F4-43CA9C8BDFDF}" type="slidenum">
              <a:rPr lang="en-US" smtClean="0"/>
              <a:t>40</a:t>
            </a:fld>
            <a:endParaRPr lang="en-US" dirty="0"/>
          </a:p>
        </p:txBody>
      </p:sp>
    </p:spTree>
    <p:extLst>
      <p:ext uri="{BB962C8B-B14F-4D97-AF65-F5344CB8AC3E}">
        <p14:creationId xmlns:p14="http://schemas.microsoft.com/office/powerpoint/2010/main" val="20921020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checked</a:t>
            </a:r>
          </a:p>
        </p:txBody>
      </p:sp>
      <p:sp>
        <p:nvSpPr>
          <p:cNvPr id="4" name="Slide Number Placeholder 3"/>
          <p:cNvSpPr>
            <a:spLocks noGrp="1"/>
          </p:cNvSpPr>
          <p:nvPr>
            <p:ph type="sldNum" sz="quarter" idx="5"/>
          </p:nvPr>
        </p:nvSpPr>
        <p:spPr/>
        <p:txBody>
          <a:bodyPr/>
          <a:lstStyle/>
          <a:p>
            <a:fld id="{6B83F1C3-4FA3-4491-97F4-43CA9C8BDFDF}" type="slidenum">
              <a:rPr lang="en-US" smtClean="0"/>
              <a:t>41</a:t>
            </a:fld>
            <a:endParaRPr lang="en-US" dirty="0"/>
          </a:p>
        </p:txBody>
      </p:sp>
    </p:spTree>
    <p:extLst>
      <p:ext uri="{BB962C8B-B14F-4D97-AF65-F5344CB8AC3E}">
        <p14:creationId xmlns:p14="http://schemas.microsoft.com/office/powerpoint/2010/main" val="3677122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4</a:t>
            </a:fld>
            <a:endParaRPr lang="en-US" dirty="0"/>
          </a:p>
        </p:txBody>
      </p:sp>
    </p:spTree>
    <p:extLst>
      <p:ext uri="{BB962C8B-B14F-4D97-AF65-F5344CB8AC3E}">
        <p14:creationId xmlns:p14="http://schemas.microsoft.com/office/powerpoint/2010/main" val="1053495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83F1C3-4FA3-4491-97F4-43CA9C8BDFDF}" type="slidenum">
              <a:rPr lang="en-US" smtClean="0"/>
              <a:t>5</a:t>
            </a:fld>
            <a:endParaRPr lang="en-US" dirty="0"/>
          </a:p>
        </p:txBody>
      </p:sp>
    </p:spTree>
    <p:extLst>
      <p:ext uri="{BB962C8B-B14F-4D97-AF65-F5344CB8AC3E}">
        <p14:creationId xmlns:p14="http://schemas.microsoft.com/office/powerpoint/2010/main" val="1127170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6</a:t>
            </a:fld>
            <a:endParaRPr lang="en-US" dirty="0"/>
          </a:p>
        </p:txBody>
      </p:sp>
    </p:spTree>
    <p:extLst>
      <p:ext uri="{BB962C8B-B14F-4D97-AF65-F5344CB8AC3E}">
        <p14:creationId xmlns:p14="http://schemas.microsoft.com/office/powerpoint/2010/main" val="40831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7</a:t>
            </a:fld>
            <a:endParaRPr lang="en-US" dirty="0"/>
          </a:p>
        </p:txBody>
      </p:sp>
    </p:spTree>
    <p:extLst>
      <p:ext uri="{BB962C8B-B14F-4D97-AF65-F5344CB8AC3E}">
        <p14:creationId xmlns:p14="http://schemas.microsoft.com/office/powerpoint/2010/main" val="1685150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8</a:t>
            </a:fld>
            <a:endParaRPr lang="en-US" dirty="0"/>
          </a:p>
        </p:txBody>
      </p:sp>
    </p:spTree>
    <p:extLst>
      <p:ext uri="{BB962C8B-B14F-4D97-AF65-F5344CB8AC3E}">
        <p14:creationId xmlns:p14="http://schemas.microsoft.com/office/powerpoint/2010/main" val="880569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BULLETS TO CMOS</a:t>
            </a:r>
          </a:p>
        </p:txBody>
      </p:sp>
      <p:sp>
        <p:nvSpPr>
          <p:cNvPr id="4" name="Slide Number Placeholder 3"/>
          <p:cNvSpPr>
            <a:spLocks noGrp="1"/>
          </p:cNvSpPr>
          <p:nvPr>
            <p:ph type="sldNum" sz="quarter" idx="5"/>
          </p:nvPr>
        </p:nvSpPr>
        <p:spPr/>
        <p:txBody>
          <a:bodyPr/>
          <a:lstStyle/>
          <a:p>
            <a:fld id="{6B83F1C3-4FA3-4491-97F4-43CA9C8BDFDF}" type="slidenum">
              <a:rPr lang="en-US" smtClean="0"/>
              <a:t>9</a:t>
            </a:fld>
            <a:endParaRPr lang="en-US" dirty="0"/>
          </a:p>
        </p:txBody>
      </p:sp>
    </p:spTree>
    <p:extLst>
      <p:ext uri="{BB962C8B-B14F-4D97-AF65-F5344CB8AC3E}">
        <p14:creationId xmlns:p14="http://schemas.microsoft.com/office/powerpoint/2010/main" val="3799249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65000"/>
              <a:lumOff val="35000"/>
            </a:schemeClr>
          </a:solidFill>
        </p:spPr>
        <p:txBody>
          <a:bodyPr anchor="ctr"/>
          <a:lstStyle>
            <a:lvl1pPr marL="0" indent="0" algn="ctr">
              <a:buNone/>
              <a:defRPr>
                <a:solidFill>
                  <a:schemeClr val="bg1"/>
                </a:solidFill>
              </a:defRPr>
            </a:lvl1pPr>
          </a:lstStyle>
          <a:p>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200" y="4517136"/>
            <a:ext cx="6581554" cy="1371600"/>
          </a:xfrm>
        </p:spPr>
        <p:txBody>
          <a:bodyPr>
            <a:normAutofit/>
          </a:bodyPr>
          <a:lstStyle>
            <a:lvl1pPr>
              <a:lnSpc>
                <a:spcPts val="4600"/>
              </a:lnSpc>
              <a:defRPr sz="3600" cap="all"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50242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mersive palette Star of the show">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62B86F-90E5-425E-9F83-8477D8111E1D}"/>
              </a:ext>
            </a:extLst>
          </p:cNvPr>
          <p:cNvSpPr/>
          <p:nvPr userDrawn="1"/>
        </p:nvSpPr>
        <p:spPr>
          <a:xfrm>
            <a:off x="0" y="495300"/>
            <a:ext cx="6057900" cy="133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5269853-3C2C-4F9C-B1BB-E00F7A1DB9E1}"/>
              </a:ext>
            </a:extLst>
          </p:cNvPr>
          <p:cNvSpPr/>
          <p:nvPr userDrawn="1"/>
        </p:nvSpPr>
        <p:spPr>
          <a:xfrm>
            <a:off x="6530703" y="495300"/>
            <a:ext cx="2931587" cy="262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3759D58-52AF-4785-8A33-F528F46D88A3}"/>
              </a:ext>
            </a:extLst>
          </p:cNvPr>
          <p:cNvSpPr/>
          <p:nvPr userDrawn="1"/>
        </p:nvSpPr>
        <p:spPr>
          <a:xfrm>
            <a:off x="8852618" y="3863713"/>
            <a:ext cx="2921000" cy="259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AD3E0F4-EC0D-43C2-AC84-A53134C8566E}"/>
              </a:ext>
            </a:extLst>
          </p:cNvPr>
          <p:cNvSpPr/>
          <p:nvPr userDrawn="1"/>
        </p:nvSpPr>
        <p:spPr>
          <a:xfrm>
            <a:off x="228600" y="241300"/>
            <a:ext cx="11772900" cy="6400800"/>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914400"/>
            <a:ext cx="5638801" cy="1572126"/>
          </a:xfrm>
        </p:spPr>
        <p:txBody>
          <a:bodyPr anchor="t" anchorCtr="0">
            <a:noAutofit/>
          </a:bodyPr>
          <a:lstStyle>
            <a:lvl1pPr>
              <a:defRPr>
                <a:solidFill>
                  <a:schemeClr val="tx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489200"/>
            <a:ext cx="5202936" cy="3547872"/>
          </a:xfrm>
          <a:prstGeom prst="rect">
            <a:avLst/>
          </a:prstGeom>
        </p:spPr>
        <p:txBody>
          <a:bodyPr/>
          <a:lstStyle>
            <a:lvl1pPr marL="0" indent="0">
              <a:lnSpc>
                <a:spcPts val="3000"/>
              </a:lnSpc>
              <a:spcBef>
                <a:spcPts val="0"/>
              </a:spcBef>
              <a:buNone/>
              <a:defRPr sz="18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6997700" y="914400"/>
            <a:ext cx="4334256" cy="5093208"/>
          </a:xfrm>
          <a:prstGeom prst="rect">
            <a:avLst/>
          </a:prstGeom>
          <a:solidFill>
            <a:schemeClr val="accent3"/>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180366801"/>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lette Amusements">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b" anchorCtr="0">
            <a:normAutofit/>
          </a:bodyPr>
          <a:lstStyle>
            <a:lvl1pPr>
              <a:lnSpc>
                <a:spcPts val="4000"/>
              </a:lnSpc>
              <a:defRPr sz="320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endParaRPr lang="en-US" dirty="0"/>
          </a:p>
        </p:txBody>
      </p:sp>
    </p:spTree>
    <p:extLst>
      <p:ext uri="{BB962C8B-B14F-4D97-AF65-F5344CB8AC3E}">
        <p14:creationId xmlns:p14="http://schemas.microsoft.com/office/powerpoint/2010/main" val="1542889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mersive palette Amusements">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A3BC27-A809-4F76-931E-2DE01059A5AB}"/>
              </a:ext>
            </a:extLst>
          </p:cNvPr>
          <p:cNvSpPr/>
          <p:nvPr userDrawn="1"/>
        </p:nvSpPr>
        <p:spPr>
          <a:xfrm>
            <a:off x="6712974" y="1651000"/>
            <a:ext cx="460459" cy="520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96A5108-5EBA-43CE-BA4A-DA9EEF5D808A}"/>
              </a:ext>
            </a:extLst>
          </p:cNvPr>
          <p:cNvSpPr/>
          <p:nvPr userDrawn="1"/>
        </p:nvSpPr>
        <p:spPr>
          <a:xfrm>
            <a:off x="9271000" y="0"/>
            <a:ext cx="2921000" cy="5397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2712910-50D0-4906-AB08-F37D02F96D4A}"/>
              </a:ext>
            </a:extLst>
          </p:cNvPr>
          <p:cNvSpPr/>
          <p:nvPr userDrawn="1"/>
        </p:nvSpPr>
        <p:spPr>
          <a:xfrm>
            <a:off x="0" y="2387600"/>
            <a:ext cx="5461000" cy="215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DAC760C-BE23-4DA2-A294-3B5668F8AECA}"/>
              </a:ext>
            </a:extLst>
          </p:cNvPr>
          <p:cNvSpPr/>
          <p:nvPr userDrawn="1"/>
        </p:nvSpPr>
        <p:spPr>
          <a:xfrm>
            <a:off x="228600" y="241300"/>
            <a:ext cx="11772900" cy="6400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914400"/>
            <a:ext cx="5605272" cy="1572126"/>
          </a:xfrm>
        </p:spPr>
        <p:txBody>
          <a:bodyPr anchor="ctr" anchorCtr="0"/>
          <a:lstStyle>
            <a:lvl1pPr>
              <a:defRPr>
                <a:solidFill>
                  <a:schemeClr val="bg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3072384"/>
            <a:ext cx="4946904" cy="2871216"/>
          </a:xfrm>
          <a:prstGeom prst="rect">
            <a:avLst/>
          </a:prstGeom>
        </p:spPr>
        <p:txBody>
          <a:bodyPr/>
          <a:lstStyle>
            <a:lvl1pPr marL="0" indent="0">
              <a:lnSpc>
                <a:spcPts val="30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7178040" y="457200"/>
            <a:ext cx="4562856" cy="6400800"/>
          </a:xfrm>
          <a:prstGeom prst="rect">
            <a:avLst/>
          </a:prstGeom>
          <a:solidFill>
            <a:schemeClr val="accent5">
              <a:lumMod val="20000"/>
              <a:lumOff val="80000"/>
            </a:schemeClr>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4037176041"/>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CD0C7-3111-405A-B81C-4F419D4A6404}"/>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32A0AD7-8006-4A68-AEC6-61B700177877}"/>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2F9EA27D-F70A-4A90-9D69-70AE0D7EA77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46D8D84-D4C6-49AF-9FE8-BE967E0ADB29}"/>
              </a:ext>
            </a:extLst>
          </p:cNvPr>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550507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50000"/>
              <a:lumOff val="50000"/>
            </a:schemeClr>
          </a:solidFill>
        </p:spPr>
        <p:txBody>
          <a:bodyPr anchor="ctr"/>
          <a:lstStyle>
            <a:lvl1pPr marL="0" indent="0">
              <a:buNone/>
              <a:defRPr>
                <a:solidFill>
                  <a:schemeClr val="bg1"/>
                </a:solidFill>
              </a:defRPr>
            </a:lvl1pPr>
          </a:lstStyle>
          <a:p>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p:txBody>
          <a:bodyPr/>
          <a:lstStyle>
            <a:lvl1pPr>
              <a:defRPr cap="all" baseline="0">
                <a:solidFill>
                  <a:schemeClr val="bg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3429000" y="2240280"/>
            <a:ext cx="4645152" cy="4197096"/>
          </a:xfrm>
          <a:prstGeom prst="rect">
            <a:avLst/>
          </a:prstGeom>
        </p:spPr>
        <p:txBody>
          <a:bodyPr/>
          <a:lstStyle>
            <a:lvl1pPr marL="0" indent="0">
              <a:lnSpc>
                <a:spcPts val="28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Text Placeholder 6">
            <a:extLst>
              <a:ext uri="{FF2B5EF4-FFF2-40B4-BE49-F238E27FC236}">
                <a16:creationId xmlns:a16="http://schemas.microsoft.com/office/drawing/2014/main" id="{EC1CB8E8-F58A-4B26-B8AA-8977FC608E83}"/>
              </a:ext>
            </a:extLst>
          </p:cNvPr>
          <p:cNvSpPr>
            <a:spLocks noGrp="1"/>
          </p:cNvSpPr>
          <p:nvPr>
            <p:ph type="body" sz="quarter" idx="15" hasCustomPrompt="1"/>
          </p:nvPr>
        </p:nvSpPr>
        <p:spPr>
          <a:xfrm>
            <a:off x="630936" y="4498848"/>
            <a:ext cx="2121408" cy="621792"/>
          </a:xfrm>
          <a:prstGeom prst="rect">
            <a:avLst/>
          </a:prstGeom>
        </p:spPr>
        <p:txBody>
          <a:bodyPr lIns="0"/>
          <a:lstStyle>
            <a:lvl1pPr marL="0" indent="0">
              <a:lnSpc>
                <a:spcPts val="1800"/>
              </a:lnSpc>
              <a:spcBef>
                <a:spcPts val="0"/>
              </a:spcBef>
              <a:buNone/>
              <a:defRPr sz="1200" b="1"/>
            </a:lvl1pPr>
            <a:lvl2pPr marL="457200" indent="0">
              <a:lnSpc>
                <a:spcPts val="1800"/>
              </a:lnSpc>
              <a:spcBef>
                <a:spcPts val="0"/>
              </a:spcBef>
              <a:buNone/>
              <a:defRPr sz="1200" b="1"/>
            </a:lvl2pPr>
            <a:lvl3pPr marL="914400" indent="0">
              <a:lnSpc>
                <a:spcPts val="1800"/>
              </a:lnSpc>
              <a:spcBef>
                <a:spcPts val="0"/>
              </a:spcBef>
              <a:buNone/>
              <a:defRPr sz="1200" b="1"/>
            </a:lvl3pPr>
            <a:lvl4pPr marL="1371600" indent="0">
              <a:lnSpc>
                <a:spcPts val="1800"/>
              </a:lnSpc>
              <a:spcBef>
                <a:spcPts val="0"/>
              </a:spcBef>
              <a:buNone/>
              <a:defRPr sz="1200" b="1"/>
            </a:lvl4pPr>
            <a:lvl5pPr marL="1828800" indent="0">
              <a:lnSpc>
                <a:spcPts val="1800"/>
              </a:lnSpc>
              <a:spcBef>
                <a:spcPts val="0"/>
              </a:spcBef>
              <a:buNone/>
              <a:defRPr sz="1200" b="1"/>
            </a:lvl5pPr>
          </a:lstStyle>
          <a:p>
            <a:pPr lvl="0"/>
            <a:r>
              <a:rPr lang="en-US"/>
              <a:t>Click to text</a:t>
            </a:r>
          </a:p>
        </p:txBody>
      </p:sp>
    </p:spTree>
    <p:extLst>
      <p:ext uri="{BB962C8B-B14F-4D97-AF65-F5344CB8AC3E}">
        <p14:creationId xmlns:p14="http://schemas.microsoft.com/office/powerpoint/2010/main" val="1980593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lette Balance act">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b" anchorCtr="0">
            <a:normAutofit/>
          </a:bodyPr>
          <a:lstStyle>
            <a:lvl1pPr>
              <a:lnSpc>
                <a:spcPts val="4000"/>
              </a:lnSpc>
              <a:defRPr sz="3200" cap="all" baseline="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endParaRPr lang="en-US" dirty="0"/>
          </a:p>
        </p:txBody>
      </p:sp>
    </p:spTree>
    <p:extLst>
      <p:ext uri="{BB962C8B-B14F-4D97-AF65-F5344CB8AC3E}">
        <p14:creationId xmlns:p14="http://schemas.microsoft.com/office/powerpoint/2010/main" val="2901903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mersive palette Balancing Act">
    <p:bg>
      <p:bgPr>
        <a:solidFill>
          <a:schemeClr val="accent5"/>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869985-B973-4011-9FA2-83D7EBB2EA53}"/>
              </a:ext>
            </a:extLst>
          </p:cNvPr>
          <p:cNvSpPr/>
          <p:nvPr userDrawn="1"/>
        </p:nvSpPr>
        <p:spPr>
          <a:xfrm>
            <a:off x="0" y="2400300"/>
            <a:ext cx="4267200" cy="4457700"/>
          </a:xfrm>
          <a:prstGeom prst="rect">
            <a:avLst/>
          </a:prstGeom>
          <a:solidFill>
            <a:srgbClr val="D29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1399032"/>
            <a:ext cx="3619501" cy="877824"/>
          </a:xfrm>
        </p:spPr>
        <p:txBody>
          <a:bodyPr/>
          <a:lstStyle>
            <a:lvl1pPr>
              <a:defRPr cap="all" baseline="0">
                <a:solidFill>
                  <a:schemeClr val="bg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779776"/>
            <a:ext cx="3465576" cy="3255264"/>
          </a:xfrm>
          <a:prstGeom prst="rect">
            <a:avLst/>
          </a:prstGeom>
        </p:spPr>
        <p:txBody>
          <a:bodyPr/>
          <a:lstStyle>
            <a:lvl1pPr marL="0" indent="0">
              <a:lnSpc>
                <a:spcPts val="30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4254500" y="0"/>
            <a:ext cx="7480300" cy="6858000"/>
          </a:xfrm>
          <a:prstGeom prst="rect">
            <a:avLst/>
          </a:prstGeom>
        </p:spPr>
        <p:txBody>
          <a:bodyPr anchor="ctr"/>
          <a:lstStyle>
            <a:lvl1pPr marL="0" indent="0" algn="ctr">
              <a:buNone/>
              <a:defRPr>
                <a:solidFill>
                  <a:schemeClr val="bg1"/>
                </a:solidFill>
              </a:defRPr>
            </a:lvl1pPr>
          </a:lstStyle>
          <a:p>
            <a:endParaRPr lang="en-US" dirty="0"/>
          </a:p>
        </p:txBody>
      </p:sp>
      <p:sp>
        <p:nvSpPr>
          <p:cNvPr id="8" name="Rectangle 7">
            <a:extLst>
              <a:ext uri="{FF2B5EF4-FFF2-40B4-BE49-F238E27FC236}">
                <a16:creationId xmlns:a16="http://schemas.microsoft.com/office/drawing/2014/main" id="{E75D44F0-DADD-4DCC-82EC-FDB3E9878AA9}"/>
              </a:ext>
            </a:extLst>
          </p:cNvPr>
          <p:cNvSpPr/>
          <p:nvPr userDrawn="1"/>
        </p:nvSpPr>
        <p:spPr>
          <a:xfrm>
            <a:off x="11734800" y="4445000"/>
            <a:ext cx="457200" cy="2413000"/>
          </a:xfrm>
          <a:prstGeom prst="rect">
            <a:avLst/>
          </a:prstGeom>
          <a:solidFill>
            <a:srgbClr val="884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8CFE2C9-8B6E-4DDA-A5EA-04581F7629F0}"/>
              </a:ext>
            </a:extLst>
          </p:cNvPr>
          <p:cNvSpPr/>
          <p:nvPr userDrawn="1"/>
        </p:nvSpPr>
        <p:spPr>
          <a:xfrm>
            <a:off x="11734800" y="0"/>
            <a:ext cx="457200" cy="4462272"/>
          </a:xfrm>
          <a:prstGeom prst="rect">
            <a:avLst/>
          </a:prstGeom>
          <a:solidFill>
            <a:srgbClr val="86A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182342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9" name="Rectangle 8" hidden="1"/>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12" name="Title 1">
            <a:extLst>
              <a:ext uri="{FF2B5EF4-FFF2-40B4-BE49-F238E27FC236}">
                <a16:creationId xmlns:a16="http://schemas.microsoft.com/office/drawing/2014/main" id="{96FEDCD9-19A7-423B-ABE0-DDD032DE8879}"/>
              </a:ext>
            </a:extLst>
          </p:cNvPr>
          <p:cNvSpPr>
            <a:spLocks noGrp="1"/>
          </p:cNvSpPr>
          <p:nvPr>
            <p:ph type="title"/>
          </p:nvPr>
        </p:nvSpPr>
        <p:spPr>
          <a:xfrm>
            <a:off x="457199" y="914400"/>
            <a:ext cx="7467601" cy="1572768"/>
          </a:xfrm>
        </p:spPr>
        <p:txBody>
          <a:bodyPr/>
          <a:lstStyle>
            <a:lvl1pPr>
              <a:lnSpc>
                <a:spcPts val="4600"/>
              </a:lnSpc>
              <a:defRPr/>
            </a:lvl1pPr>
          </a:lstStyle>
          <a:p>
            <a:r>
              <a:rPr lang="en-US" dirty="0"/>
              <a:t>Click to edit Master title style</a:t>
            </a:r>
          </a:p>
        </p:txBody>
      </p:sp>
      <p:sp>
        <p:nvSpPr>
          <p:cNvPr id="14" name="Text Placeholder 9">
            <a:extLst>
              <a:ext uri="{FF2B5EF4-FFF2-40B4-BE49-F238E27FC236}">
                <a16:creationId xmlns:a16="http://schemas.microsoft.com/office/drawing/2014/main" id="{EBD7372B-17B4-4062-8BFA-745581B27349}"/>
              </a:ext>
            </a:extLst>
          </p:cNvPr>
          <p:cNvSpPr>
            <a:spLocks noGrp="1"/>
          </p:cNvSpPr>
          <p:nvPr>
            <p:ph type="body" sz="quarter" idx="14" hasCustomPrompt="1"/>
          </p:nvPr>
        </p:nvSpPr>
        <p:spPr>
          <a:xfrm>
            <a:off x="457200" y="2540000"/>
            <a:ext cx="6591300" cy="3403600"/>
          </a:xfrm>
          <a:prstGeom prst="rect">
            <a:avLst/>
          </a:prstGeom>
        </p:spPr>
        <p:txBody>
          <a:bodyPr/>
          <a:lstStyle>
            <a:lvl1pPr marL="342900" indent="-342900">
              <a:lnSpc>
                <a:spcPts val="3000"/>
              </a:lnSpc>
              <a:spcBef>
                <a:spcPts val="0"/>
              </a:spcBef>
              <a:buFont typeface="+mj-lt"/>
              <a:buAutoNum type="arabicPeriod"/>
              <a:defRPr sz="18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3" name="Picture Placeholder 2">
            <a:extLst>
              <a:ext uri="{FF2B5EF4-FFF2-40B4-BE49-F238E27FC236}">
                <a16:creationId xmlns:a16="http://schemas.microsoft.com/office/drawing/2014/main" id="{C09A28F9-9D68-48A2-A1AD-C1C318C0EC8D}"/>
              </a:ext>
            </a:extLst>
          </p:cNvPr>
          <p:cNvSpPr>
            <a:spLocks noGrp="1"/>
          </p:cNvSpPr>
          <p:nvPr>
            <p:ph type="pic" sz="quarter" idx="15"/>
          </p:nvPr>
        </p:nvSpPr>
        <p:spPr>
          <a:xfrm>
            <a:off x="8115300" y="1384300"/>
            <a:ext cx="3410712" cy="4572000"/>
          </a:xfrm>
          <a:prstGeom prst="roundRect">
            <a:avLst>
              <a:gd name="adj" fmla="val 2543"/>
            </a:avLst>
          </a:prstGeo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2185836540"/>
      </p:ext>
    </p:extLst>
  </p:cSld>
  <p:clrMapOvr>
    <a:masterClrMapping/>
  </p:clrMapOvr>
  <p:extLst>
    <p:ext uri="{DCECCB84-F9BA-43D5-87BE-67443E8EF086}">
      <p15:sldGuideLst xmlns:p15="http://schemas.microsoft.com/office/powerpoint/2012/main">
        <p15:guide id="1" orient="horz" pos="1032" userDrawn="1">
          <p15:clr>
            <a:srgbClr val="FBAE40"/>
          </p15:clr>
        </p15:guide>
        <p15:guide id="2" pos="33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Immersive palette Amusements">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A3BC27-A809-4F76-931E-2DE01059A5AB}"/>
              </a:ext>
            </a:extLst>
          </p:cNvPr>
          <p:cNvSpPr/>
          <p:nvPr userDrawn="1"/>
        </p:nvSpPr>
        <p:spPr>
          <a:xfrm>
            <a:off x="6712974" y="1651000"/>
            <a:ext cx="460459" cy="520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96A5108-5EBA-43CE-BA4A-DA9EEF5D808A}"/>
              </a:ext>
            </a:extLst>
          </p:cNvPr>
          <p:cNvSpPr/>
          <p:nvPr userDrawn="1"/>
        </p:nvSpPr>
        <p:spPr>
          <a:xfrm>
            <a:off x="9271000" y="0"/>
            <a:ext cx="2921000" cy="5397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2712910-50D0-4906-AB08-F37D02F96D4A}"/>
              </a:ext>
            </a:extLst>
          </p:cNvPr>
          <p:cNvSpPr/>
          <p:nvPr userDrawn="1"/>
        </p:nvSpPr>
        <p:spPr>
          <a:xfrm>
            <a:off x="0" y="2387600"/>
            <a:ext cx="5461000" cy="215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DAC760C-BE23-4DA2-A294-3B5668F8AECA}"/>
              </a:ext>
            </a:extLst>
          </p:cNvPr>
          <p:cNvSpPr/>
          <p:nvPr userDrawn="1"/>
        </p:nvSpPr>
        <p:spPr>
          <a:xfrm>
            <a:off x="228600" y="241300"/>
            <a:ext cx="11772900" cy="6400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914400"/>
            <a:ext cx="5605272" cy="1572126"/>
          </a:xfrm>
        </p:spPr>
        <p:txBody>
          <a:bodyPr anchor="ctr" anchorCtr="0"/>
          <a:lstStyle>
            <a:lvl1pPr>
              <a:defRPr>
                <a:solidFill>
                  <a:schemeClr val="bg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3072384"/>
            <a:ext cx="4946904" cy="2871216"/>
          </a:xfrm>
          <a:prstGeom prst="rect">
            <a:avLst/>
          </a:prstGeom>
        </p:spPr>
        <p:txBody>
          <a:bodyPr/>
          <a:lstStyle>
            <a:lvl1pPr marL="0" indent="0">
              <a:lnSpc>
                <a:spcPts val="30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7178040" y="457200"/>
            <a:ext cx="4562856" cy="6400800"/>
          </a:xfrm>
          <a:prstGeom prst="rect">
            <a:avLst/>
          </a:prstGeom>
          <a:solidFill>
            <a:schemeClr val="accent5">
              <a:lumMod val="20000"/>
              <a:lumOff val="80000"/>
            </a:schemeClr>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77808471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lette Wellspring">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b" anchorCtr="0">
            <a:normAutofit/>
          </a:bodyPr>
          <a:lstStyle>
            <a:lvl1pPr>
              <a:lnSpc>
                <a:spcPts val="4000"/>
              </a:lnSpc>
              <a:defRPr sz="320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endParaRPr lang="en-US" dirty="0"/>
          </a:p>
        </p:txBody>
      </p:sp>
    </p:spTree>
    <p:extLst>
      <p:ext uri="{BB962C8B-B14F-4D97-AF65-F5344CB8AC3E}">
        <p14:creationId xmlns:p14="http://schemas.microsoft.com/office/powerpoint/2010/main" val="2205942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mersive palette Wellspring">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86ECD6-DF3C-4CA6-9A77-ED32AC37F81F}"/>
              </a:ext>
            </a:extLst>
          </p:cNvPr>
          <p:cNvSpPr/>
          <p:nvPr userDrawn="1"/>
        </p:nvSpPr>
        <p:spPr>
          <a:xfrm>
            <a:off x="0" y="0"/>
            <a:ext cx="2445488"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D3F081E-4462-4B33-A41E-0432A3B439D9}"/>
              </a:ext>
            </a:extLst>
          </p:cNvPr>
          <p:cNvSpPr/>
          <p:nvPr userDrawn="1"/>
        </p:nvSpPr>
        <p:spPr>
          <a:xfrm rot="5400000">
            <a:off x="10740656" y="5406656"/>
            <a:ext cx="2445488" cy="457200"/>
          </a:xfrm>
          <a:prstGeom prst="rect">
            <a:avLst/>
          </a:prstGeom>
          <a:solidFill>
            <a:srgbClr val="8A5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05FA2D1-6BF4-4194-B815-8C66D013FD27}"/>
              </a:ext>
            </a:extLst>
          </p:cNvPr>
          <p:cNvSpPr/>
          <p:nvPr userDrawn="1"/>
        </p:nvSpPr>
        <p:spPr>
          <a:xfrm>
            <a:off x="7982712" y="495300"/>
            <a:ext cx="3753612" cy="594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C88F0DF-BC0B-473C-82DC-7FC46D38FAC1}"/>
              </a:ext>
            </a:extLst>
          </p:cNvPr>
          <p:cNvSpPr/>
          <p:nvPr userDrawn="1"/>
        </p:nvSpPr>
        <p:spPr>
          <a:xfrm>
            <a:off x="4251158" y="495300"/>
            <a:ext cx="3787056" cy="594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779776"/>
            <a:ext cx="3465576" cy="3255264"/>
          </a:xfrm>
          <a:prstGeom prst="rect">
            <a:avLst/>
          </a:prstGeom>
        </p:spPr>
        <p:txBody>
          <a:bodyPr/>
          <a:lstStyle>
            <a:lvl1pPr marL="0" indent="0">
              <a:lnSpc>
                <a:spcPts val="3000"/>
              </a:lnSpc>
              <a:spcBef>
                <a:spcPts val="0"/>
              </a:spcBef>
              <a:buNone/>
              <a:defRPr sz="18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4709160" y="960120"/>
            <a:ext cx="6574536" cy="5074920"/>
          </a:xfrm>
          <a:prstGeom prst="rect">
            <a:avLst/>
          </a:prstGeom>
        </p:spPr>
        <p:txBody>
          <a:bodyPr anchor="ctr"/>
          <a:lstStyle>
            <a:lvl1pPr marL="0" indent="0" algn="ctr">
              <a:buNone/>
              <a:defRPr>
                <a:solidFill>
                  <a:schemeClr val="bg1"/>
                </a:solidFill>
              </a:defRPr>
            </a:lvl1pPr>
          </a:lstStyle>
          <a:p>
            <a:endParaRPr lang="en-US" dirty="0"/>
          </a:p>
        </p:txBody>
      </p:sp>
      <p:sp>
        <p:nvSpPr>
          <p:cNvPr id="13" name="Rectangle 12">
            <a:extLst>
              <a:ext uri="{FF2B5EF4-FFF2-40B4-BE49-F238E27FC236}">
                <a16:creationId xmlns:a16="http://schemas.microsoft.com/office/drawing/2014/main" id="{FDF3E524-6AEB-4529-804C-0B9CD9992050}"/>
              </a:ext>
            </a:extLst>
          </p:cNvPr>
          <p:cNvSpPr/>
          <p:nvPr userDrawn="1"/>
        </p:nvSpPr>
        <p:spPr>
          <a:xfrm>
            <a:off x="228600" y="241300"/>
            <a:ext cx="11772900" cy="6400800"/>
          </a:xfrm>
          <a:prstGeom prst="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4CFF2CAC-AD21-48FA-AD68-A643AAA6A8C4}"/>
              </a:ext>
            </a:extLst>
          </p:cNvPr>
          <p:cNvCxnSpPr>
            <a:cxnSpLocks/>
          </p:cNvCxnSpPr>
          <p:nvPr userDrawn="1"/>
        </p:nvCxnSpPr>
        <p:spPr>
          <a:xfrm>
            <a:off x="228600" y="2415910"/>
            <a:ext cx="4022558"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1371600"/>
            <a:ext cx="3619501" cy="877824"/>
          </a:xfrm>
        </p:spPr>
        <p:txBody>
          <a:bodyPr/>
          <a:lstStyle>
            <a:lvl1pPr>
              <a:lnSpc>
                <a:spcPts val="4320"/>
              </a:lnSpc>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512255900"/>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lette Star of the show">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t" anchorCtr="0">
            <a:normAutofit/>
          </a:bodyPr>
          <a:lstStyle>
            <a:lvl1pPr>
              <a:lnSpc>
                <a:spcPts val="4000"/>
              </a:lnSpc>
              <a:defRPr sz="320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endParaRPr lang="en-US" dirty="0"/>
          </a:p>
        </p:txBody>
      </p:sp>
    </p:spTree>
    <p:extLst>
      <p:ext uri="{BB962C8B-B14F-4D97-AF65-F5344CB8AC3E}">
        <p14:creationId xmlns:p14="http://schemas.microsoft.com/office/powerpoint/2010/main" val="15539207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2263488725"/>
      </p:ext>
    </p:extLst>
  </p:cSld>
  <p:clrMap bg1="lt1" tx1="dk1" bg2="lt2" tx2="dk2" accent1="accent1" accent2="accent2" accent3="accent3" accent4="accent4" accent5="accent5" accent6="accent6" hlink="hlink" folHlink="folHlink"/>
  <p:sldLayoutIdLst>
    <p:sldLayoutId id="2147483688" r:id="rId1"/>
    <p:sldLayoutId id="2147483700" r:id="rId2"/>
    <p:sldLayoutId id="2147483701" r:id="rId3"/>
    <p:sldLayoutId id="2147483702" r:id="rId4"/>
    <p:sldLayoutId id="2147483662" r:id="rId5"/>
    <p:sldLayoutId id="2147483732" r:id="rId6"/>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2911603562"/>
      </p:ext>
    </p:extLst>
  </p:cSld>
  <p:clrMap bg1="lt1" tx1="dk1" bg2="lt2" tx2="dk2" accent1="accent1" accent2="accent2" accent3="accent3" accent4="accent4" accent5="accent5" accent6="accent6" hlink="hlink" folHlink="folHlink"/>
  <p:sldLayoutIdLst>
    <p:sldLayoutId id="2147483729" r:id="rId1"/>
    <p:sldLayoutId id="2147483711" r:id="rId2"/>
  </p:sldLayoutIdLst>
  <p:hf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1044508539"/>
      </p:ext>
    </p:extLst>
  </p:cSld>
  <p:clrMap bg1="lt1" tx1="dk1" bg2="lt2" tx2="dk2" accent1="accent1" accent2="accent2" accent3="accent3" accent4="accent4" accent5="accent5" accent6="accent6" hlink="hlink" folHlink="folHlink"/>
  <p:sldLayoutIdLst>
    <p:sldLayoutId id="2147483730" r:id="rId1"/>
    <p:sldLayoutId id="2147483723" r:id="rId2"/>
  </p:sldLayoutIdLst>
  <p:hf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2032013640"/>
      </p:ext>
    </p:extLst>
  </p:cSld>
  <p:clrMap bg1="lt1" tx1="dk1" bg2="lt2" tx2="dk2" accent1="accent1" accent2="accent2" accent3="accent3" accent4="accent4" accent5="accent5" accent6="accent6" hlink="hlink" folHlink="folHlink"/>
  <p:sldLayoutIdLst>
    <p:sldLayoutId id="2147483731" r:id="rId1"/>
    <p:sldLayoutId id="2147483704" r:id="rId2"/>
    <p:sldLayoutId id="2147483733" r:id="rId3"/>
  </p:sldLayoutIdLst>
  <p:hf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archive.org/details/in.ernet.dli.2015.188061" TargetMode="Externa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https://frogcast.tcu.edu/season-3-teaser/"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hyperlink" Target="http://www.oyez.org/cases/1940-1955/347us483"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doi.org/10.1353/ecs.2020.0008"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bstract image of curvy lines">
            <a:extLst>
              <a:ext uri="{FF2B5EF4-FFF2-40B4-BE49-F238E27FC236}">
                <a16:creationId xmlns:a16="http://schemas.microsoft.com/office/drawing/2014/main" id="{81F59575-96AE-45B0-B1FB-3CFC139E9D12}"/>
              </a:ext>
            </a:extLst>
          </p:cNvPr>
          <p:cNvPicPr>
            <a:picLocks noGrp="1" noChangeAspect="1"/>
          </p:cNvPicPr>
          <p:nvPr>
            <p:ph type="pic" sz="quarter" idx="13"/>
          </p:nvPr>
        </p:nvPicPr>
        <p:blipFill>
          <a:blip r:embed="rId3"/>
          <a:srcRect/>
          <a:stretch/>
        </p:blipFill>
        <p:spPr>
          <a:xfrm>
            <a:off x="450" y="-1682396"/>
            <a:ext cx="12191550" cy="8035076"/>
          </a:xfrm>
          <a:effectLst>
            <a:softEdge rad="0"/>
          </a:effectLst>
        </p:spPr>
      </p:pic>
      <p:sp>
        <p:nvSpPr>
          <p:cNvPr id="6" name="Title 5">
            <a:extLst>
              <a:ext uri="{FF2B5EF4-FFF2-40B4-BE49-F238E27FC236}">
                <a16:creationId xmlns:a16="http://schemas.microsoft.com/office/drawing/2014/main" id="{A9862B0A-8D7B-6C46-9C94-02B4F37E88C5}"/>
              </a:ext>
            </a:extLst>
          </p:cNvPr>
          <p:cNvSpPr>
            <a:spLocks noGrp="1"/>
          </p:cNvSpPr>
          <p:nvPr>
            <p:ph type="title"/>
          </p:nvPr>
        </p:nvSpPr>
        <p:spPr>
          <a:xfrm>
            <a:off x="6292247" y="630709"/>
            <a:ext cx="6581554" cy="3627781"/>
          </a:xfrm>
        </p:spPr>
        <p:txBody>
          <a:bodyPr>
            <a:normAutofit/>
          </a:bodyPr>
          <a:lstStyle/>
          <a:p>
            <a:r>
              <a:rPr lang="en-US" sz="8000" b="1" dirty="0"/>
              <a:t>CHICAGO</a:t>
            </a:r>
            <a:br>
              <a:rPr lang="en-US" sz="8000" b="1" dirty="0"/>
            </a:br>
            <a:r>
              <a:rPr lang="en-US" sz="8000" b="1" dirty="0"/>
              <a:t> </a:t>
            </a:r>
            <a:br>
              <a:rPr lang="en-US" sz="8000" b="1" dirty="0"/>
            </a:br>
            <a:r>
              <a:rPr lang="en-US" sz="8000" b="1" dirty="0"/>
              <a:t>STYLE </a:t>
            </a:r>
            <a:br>
              <a:rPr lang="en-US" sz="8000" b="1" dirty="0"/>
            </a:br>
            <a:br>
              <a:rPr lang="en-US" sz="8000" b="1" dirty="0"/>
            </a:br>
            <a:r>
              <a:rPr lang="en-US" sz="8000" b="1" dirty="0"/>
              <a:t>GUIDE</a:t>
            </a:r>
          </a:p>
        </p:txBody>
      </p:sp>
      <p:pic>
        <p:nvPicPr>
          <p:cNvPr id="3" name="Picture 2" descr="Logo, company name&#10;&#10;Description automatically generated">
            <a:extLst>
              <a:ext uri="{FF2B5EF4-FFF2-40B4-BE49-F238E27FC236}">
                <a16:creationId xmlns:a16="http://schemas.microsoft.com/office/drawing/2014/main" id="{D52C57E5-9724-D34B-A0B2-E6FEF7877F9F}"/>
              </a:ext>
            </a:extLst>
          </p:cNvPr>
          <p:cNvPicPr>
            <a:picLocks noChangeAspect="1"/>
          </p:cNvPicPr>
          <p:nvPr/>
        </p:nvPicPr>
        <p:blipFill>
          <a:blip r:embed="rId4"/>
          <a:stretch>
            <a:fillRect/>
          </a:stretch>
        </p:blipFill>
        <p:spPr>
          <a:xfrm>
            <a:off x="268989" y="-258700"/>
            <a:ext cx="5341457" cy="5406597"/>
          </a:xfrm>
          <a:prstGeom prst="rect">
            <a:avLst/>
          </a:prstGeom>
          <a:effectLst>
            <a:glow>
              <a:schemeClr val="accent1">
                <a:alpha val="40000"/>
              </a:schemeClr>
            </a:glow>
            <a:softEdge rad="0"/>
          </a:effectLst>
        </p:spPr>
      </p:pic>
      <p:sp>
        <p:nvSpPr>
          <p:cNvPr id="2" name="TextBox 1">
            <a:extLst>
              <a:ext uri="{FF2B5EF4-FFF2-40B4-BE49-F238E27FC236}">
                <a16:creationId xmlns:a16="http://schemas.microsoft.com/office/drawing/2014/main" id="{D3C98BF2-357E-5840-8929-2B13DF5AE13F}"/>
              </a:ext>
            </a:extLst>
          </p:cNvPr>
          <p:cNvSpPr txBox="1"/>
          <p:nvPr/>
        </p:nvSpPr>
        <p:spPr>
          <a:xfrm>
            <a:off x="5181600" y="5888736"/>
            <a:ext cx="6795218" cy="338554"/>
          </a:xfrm>
          <a:prstGeom prst="rect">
            <a:avLst/>
          </a:prstGeom>
          <a:noFill/>
        </p:spPr>
        <p:txBody>
          <a:bodyPr wrap="square" rtlCol="0">
            <a:spAutoFit/>
          </a:bodyPr>
          <a:lstStyle/>
          <a:p>
            <a:r>
              <a:rPr lang="en-US" sz="1600" dirty="0">
                <a:solidFill>
                  <a:schemeClr val="bg1"/>
                </a:solidFill>
              </a:rPr>
              <a:t>©️ 2025 W.L. Adams Center for Writing/Texas Christian University</a:t>
            </a:r>
          </a:p>
        </p:txBody>
      </p:sp>
    </p:spTree>
    <p:extLst>
      <p:ext uri="{BB962C8B-B14F-4D97-AF65-F5344CB8AC3E}">
        <p14:creationId xmlns:p14="http://schemas.microsoft.com/office/powerpoint/2010/main" val="1558315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28E7-B2BF-C544-9689-A1BB8FD8AE9E}"/>
              </a:ext>
            </a:extLst>
          </p:cNvPr>
          <p:cNvSpPr>
            <a:spLocks noGrp="1"/>
          </p:cNvSpPr>
          <p:nvPr>
            <p:ph type="title"/>
          </p:nvPr>
        </p:nvSpPr>
        <p:spPr>
          <a:xfrm>
            <a:off x="361459" y="492850"/>
            <a:ext cx="5605272" cy="1572126"/>
          </a:xfrm>
        </p:spPr>
        <p:txBody>
          <a:bodyPr/>
          <a:lstStyle/>
          <a:p>
            <a:r>
              <a:rPr lang="en-US" dirty="0"/>
              <a:t>The BIBLIOGRAPHY page</a:t>
            </a:r>
          </a:p>
        </p:txBody>
      </p:sp>
      <p:sp>
        <p:nvSpPr>
          <p:cNvPr id="3" name="Text Placeholder 2">
            <a:extLst>
              <a:ext uri="{FF2B5EF4-FFF2-40B4-BE49-F238E27FC236}">
                <a16:creationId xmlns:a16="http://schemas.microsoft.com/office/drawing/2014/main" id="{8F2578CB-41AD-F34C-9565-C64A7D790B6A}"/>
              </a:ext>
            </a:extLst>
          </p:cNvPr>
          <p:cNvSpPr>
            <a:spLocks noGrp="1"/>
          </p:cNvSpPr>
          <p:nvPr>
            <p:ph type="body" sz="quarter" idx="14"/>
          </p:nvPr>
        </p:nvSpPr>
        <p:spPr>
          <a:xfrm>
            <a:off x="361459" y="2590293"/>
            <a:ext cx="6344141" cy="3785793"/>
          </a:xfrm>
        </p:spPr>
        <p:txBody>
          <a:bodyPr/>
          <a:lstStyle/>
          <a:p>
            <a:pPr marL="171450" marR="0" indent="-171450">
              <a:spcBef>
                <a:spcPts val="0"/>
              </a:spcBef>
              <a:spcAft>
                <a:spcPts val="0"/>
              </a:spcAft>
              <a:buFont typeface="Arial" panose="020B0604020202020204" pitchFamily="34" charset="0"/>
              <a:buChar char="•"/>
            </a:pPr>
            <a:r>
              <a:rPr lang="en-US" sz="1050" dirty="0">
                <a:effectLst/>
                <a:ea typeface="Arial" panose="020B0604020202020204" pitchFamily="34" charset="0"/>
              </a:rPr>
              <a:t>A bibliography is a complete list of sources</a:t>
            </a:r>
            <a:r>
              <a:rPr lang="en-US" sz="1050" spc="-35" dirty="0">
                <a:effectLst/>
                <a:ea typeface="Arial" panose="020B0604020202020204" pitchFamily="34" charset="0"/>
              </a:rPr>
              <a:t> </a:t>
            </a:r>
            <a:r>
              <a:rPr lang="en-US" sz="1050" dirty="0">
                <a:effectLst/>
                <a:ea typeface="Arial" panose="020B0604020202020204" pitchFamily="34" charset="0"/>
              </a:rPr>
              <a:t>used</a:t>
            </a:r>
            <a:r>
              <a:rPr lang="en-US" sz="1050" spc="-35" dirty="0">
                <a:effectLst/>
                <a:ea typeface="Arial" panose="020B0604020202020204" pitchFamily="34" charset="0"/>
              </a:rPr>
              <a:t> </a:t>
            </a:r>
            <a:r>
              <a:rPr lang="en-US" sz="1050" dirty="0">
                <a:effectLst/>
                <a:ea typeface="Arial" panose="020B0604020202020204" pitchFamily="34" charset="0"/>
              </a:rPr>
              <a:t>in</a:t>
            </a:r>
            <a:r>
              <a:rPr lang="en-US" sz="1050" spc="-35" dirty="0">
                <a:effectLst/>
                <a:ea typeface="Arial" panose="020B0604020202020204" pitchFamily="34" charset="0"/>
              </a:rPr>
              <a:t> </a:t>
            </a:r>
            <a:r>
              <a:rPr lang="en-US" sz="1050" dirty="0">
                <a:effectLst/>
                <a:ea typeface="Arial" panose="020B0604020202020204" pitchFamily="34" charset="0"/>
              </a:rPr>
              <a:t>the</a:t>
            </a:r>
            <a:r>
              <a:rPr lang="en-US" sz="1050" spc="-35" dirty="0">
                <a:effectLst/>
                <a:ea typeface="Arial" panose="020B0604020202020204" pitchFamily="34" charset="0"/>
              </a:rPr>
              <a:t> </a:t>
            </a:r>
            <a:r>
              <a:rPr lang="en-US" sz="1050" dirty="0">
                <a:effectLst/>
                <a:ea typeface="Arial" panose="020B0604020202020204" pitchFamily="34" charset="0"/>
              </a:rPr>
              <a:t>paper,</a:t>
            </a:r>
            <a:r>
              <a:rPr lang="en-US" sz="1050" spc="-35" dirty="0">
                <a:effectLst/>
                <a:ea typeface="Arial" panose="020B0604020202020204" pitchFamily="34" charset="0"/>
              </a:rPr>
              <a:t> </a:t>
            </a:r>
            <a:r>
              <a:rPr lang="en-US" sz="1050" dirty="0">
                <a:effectLst/>
                <a:ea typeface="Arial" panose="020B0604020202020204" pitchFamily="34" charset="0"/>
              </a:rPr>
              <a:t>each</a:t>
            </a:r>
            <a:r>
              <a:rPr lang="en-US" sz="1050" spc="-35" dirty="0">
                <a:effectLst/>
                <a:ea typeface="Arial" panose="020B0604020202020204" pitchFamily="34" charset="0"/>
              </a:rPr>
              <a:t> </a:t>
            </a:r>
            <a:r>
              <a:rPr lang="en-US" sz="1050" dirty="0">
                <a:effectLst/>
                <a:ea typeface="Arial" panose="020B0604020202020204" pitchFamily="34" charset="0"/>
              </a:rPr>
              <a:t>source formally cited in Chicago style. Bibliography is placed at the end of the paper.</a:t>
            </a:r>
          </a:p>
          <a:p>
            <a:pPr marL="171450" indent="-171450">
              <a:buFont typeface="Arial" panose="020B0604020202020204" pitchFamily="34" charset="0"/>
              <a:buChar char="•"/>
            </a:pPr>
            <a:r>
              <a:rPr lang="en-US" sz="1050" dirty="0">
                <a:effectLst/>
                <a:ea typeface="Arial" panose="020B0604020202020204" pitchFamily="34" charset="0"/>
              </a:rPr>
              <a:t>Alphabetize</a:t>
            </a:r>
            <a:r>
              <a:rPr lang="en-US" sz="1050" spc="-40" dirty="0">
                <a:effectLst/>
                <a:ea typeface="Arial" panose="020B0604020202020204" pitchFamily="34" charset="0"/>
              </a:rPr>
              <a:t> </a:t>
            </a:r>
            <a:r>
              <a:rPr lang="en-US" sz="1050" dirty="0">
                <a:effectLst/>
                <a:ea typeface="Arial" panose="020B0604020202020204" pitchFamily="34" charset="0"/>
              </a:rPr>
              <a:t>the</a:t>
            </a:r>
            <a:r>
              <a:rPr lang="en-US" sz="1050" spc="-40" dirty="0">
                <a:effectLst/>
                <a:ea typeface="Arial" panose="020B0604020202020204" pitchFamily="34" charset="0"/>
              </a:rPr>
              <a:t> </a:t>
            </a:r>
            <a:r>
              <a:rPr lang="en-US" sz="1050" dirty="0">
                <a:effectLst/>
                <a:ea typeface="Arial" panose="020B0604020202020204" pitchFamily="34" charset="0"/>
              </a:rPr>
              <a:t>list</a:t>
            </a:r>
            <a:r>
              <a:rPr lang="en-US" sz="1050" spc="-40" dirty="0">
                <a:effectLst/>
                <a:ea typeface="Arial" panose="020B0604020202020204" pitchFamily="34" charset="0"/>
              </a:rPr>
              <a:t> </a:t>
            </a:r>
            <a:r>
              <a:rPr lang="en-US" sz="1050" dirty="0">
                <a:effectLst/>
              </a:rPr>
              <a:t>by author surnames, titles, or the first word of an agency’s name (ignore articles, such as “a” and “the”).</a:t>
            </a:r>
          </a:p>
          <a:p>
            <a:pPr marL="171450" marR="0" indent="-171450">
              <a:spcBef>
                <a:spcPts val="0"/>
              </a:spcBef>
              <a:spcAft>
                <a:spcPts val="0"/>
              </a:spcAft>
              <a:buFont typeface="Arial" panose="020B0604020202020204" pitchFamily="34" charset="0"/>
              <a:buChar char="•"/>
            </a:pPr>
            <a:r>
              <a:rPr lang="en-US" sz="1050" dirty="0">
                <a:effectLst/>
                <a:ea typeface="Arial" panose="020B0604020202020204" pitchFamily="34" charset="0"/>
              </a:rPr>
              <a:t>If the source has no author listed, use the</a:t>
            </a:r>
            <a:r>
              <a:rPr lang="en-US" sz="1050" spc="-10" dirty="0">
                <a:effectLst/>
                <a:ea typeface="Arial" panose="020B0604020202020204" pitchFamily="34" charset="0"/>
              </a:rPr>
              <a:t> </a:t>
            </a:r>
            <a:r>
              <a:rPr lang="en-US" sz="1050" dirty="0">
                <a:effectLst/>
                <a:ea typeface="Arial" panose="020B0604020202020204" pitchFamily="34" charset="0"/>
              </a:rPr>
              <a:t>title</a:t>
            </a:r>
            <a:r>
              <a:rPr lang="en-US" sz="1050" spc="-10" dirty="0">
                <a:effectLst/>
                <a:ea typeface="Arial" panose="020B0604020202020204" pitchFamily="34" charset="0"/>
              </a:rPr>
              <a:t> </a:t>
            </a:r>
            <a:r>
              <a:rPr lang="en-US" sz="1050" dirty="0">
                <a:effectLst/>
                <a:ea typeface="Arial" panose="020B0604020202020204" pitchFamily="34" charset="0"/>
              </a:rPr>
              <a:t>to</a:t>
            </a:r>
            <a:r>
              <a:rPr lang="en-US" sz="1050" spc="-10" dirty="0">
                <a:effectLst/>
                <a:ea typeface="Arial" panose="020B0604020202020204" pitchFamily="34" charset="0"/>
              </a:rPr>
              <a:t> </a:t>
            </a:r>
            <a:r>
              <a:rPr lang="en-US" sz="1050" dirty="0">
                <a:effectLst/>
                <a:ea typeface="Arial" panose="020B0604020202020204" pitchFamily="34" charset="0"/>
              </a:rPr>
              <a:t>determine</a:t>
            </a:r>
            <a:r>
              <a:rPr lang="en-US" sz="1050" spc="-10" dirty="0">
                <a:effectLst/>
                <a:ea typeface="Arial" panose="020B0604020202020204" pitchFamily="34" charset="0"/>
              </a:rPr>
              <a:t> </a:t>
            </a:r>
            <a:r>
              <a:rPr lang="en-US" sz="1050" dirty="0">
                <a:effectLst/>
                <a:ea typeface="Arial" panose="020B0604020202020204" pitchFamily="34" charset="0"/>
              </a:rPr>
              <a:t>where</a:t>
            </a:r>
            <a:r>
              <a:rPr lang="en-US" sz="1050" spc="-10" dirty="0">
                <a:effectLst/>
                <a:ea typeface="Arial" panose="020B0604020202020204" pitchFamily="34" charset="0"/>
              </a:rPr>
              <a:t> </a:t>
            </a:r>
            <a:r>
              <a:rPr lang="en-US" sz="1050" dirty="0">
                <a:effectLst/>
                <a:ea typeface="Arial" panose="020B0604020202020204" pitchFamily="34" charset="0"/>
              </a:rPr>
              <a:t>to</a:t>
            </a:r>
            <a:r>
              <a:rPr lang="en-US" sz="1050" spc="-10" dirty="0">
                <a:effectLst/>
                <a:ea typeface="Arial" panose="020B0604020202020204" pitchFamily="34" charset="0"/>
              </a:rPr>
              <a:t> </a:t>
            </a:r>
            <a:r>
              <a:rPr lang="en-US" sz="1050" dirty="0">
                <a:effectLst/>
                <a:ea typeface="Arial" panose="020B0604020202020204" pitchFamily="34" charset="0"/>
              </a:rPr>
              <a:t>place</a:t>
            </a:r>
            <a:r>
              <a:rPr lang="en-US" sz="1050" spc="-10" dirty="0">
                <a:effectLst/>
                <a:ea typeface="Arial" panose="020B0604020202020204" pitchFamily="34" charset="0"/>
              </a:rPr>
              <a:t> </a:t>
            </a:r>
            <a:r>
              <a:rPr lang="en-US" sz="1050" dirty="0">
                <a:effectLst/>
                <a:ea typeface="Arial" panose="020B0604020202020204" pitchFamily="34" charset="0"/>
              </a:rPr>
              <a:t>it</a:t>
            </a:r>
            <a:r>
              <a:rPr lang="en-US" sz="1050" spc="-10" dirty="0">
                <a:effectLst/>
                <a:ea typeface="Arial" panose="020B0604020202020204" pitchFamily="34" charset="0"/>
              </a:rPr>
              <a:t> </a:t>
            </a:r>
            <a:r>
              <a:rPr lang="en-US" sz="1050" dirty="0">
                <a:effectLst/>
                <a:ea typeface="Arial" panose="020B0604020202020204" pitchFamily="34" charset="0"/>
              </a:rPr>
              <a:t>in alphabetical order. Begin each entry flush with the left margin,</a:t>
            </a:r>
            <a:r>
              <a:rPr lang="en-US" sz="1050" spc="-40" dirty="0">
                <a:effectLst/>
                <a:ea typeface="Arial" panose="020B0604020202020204" pitchFamily="34" charset="0"/>
              </a:rPr>
              <a:t> </a:t>
            </a:r>
            <a:r>
              <a:rPr lang="en-US" sz="1050" dirty="0">
                <a:effectLst/>
                <a:ea typeface="Arial" panose="020B0604020202020204" pitchFamily="34" charset="0"/>
              </a:rPr>
              <a:t>but</a:t>
            </a:r>
            <a:r>
              <a:rPr lang="en-US" sz="1050" spc="-40" dirty="0">
                <a:effectLst/>
                <a:ea typeface="Arial" panose="020B0604020202020204" pitchFamily="34" charset="0"/>
              </a:rPr>
              <a:t> </a:t>
            </a:r>
            <a:r>
              <a:rPr lang="en-US" sz="1050" dirty="0">
                <a:effectLst/>
                <a:ea typeface="Arial" panose="020B0604020202020204" pitchFamily="34" charset="0"/>
              </a:rPr>
              <a:t>indent</a:t>
            </a:r>
            <a:r>
              <a:rPr lang="en-US" sz="1050" spc="-40" dirty="0">
                <a:effectLst/>
                <a:ea typeface="Arial" panose="020B0604020202020204" pitchFamily="34" charset="0"/>
              </a:rPr>
              <a:t> </a:t>
            </a:r>
            <a:r>
              <a:rPr lang="en-US" sz="1050" dirty="0">
                <a:effectLst/>
                <a:ea typeface="Arial" panose="020B0604020202020204" pitchFamily="34" charset="0"/>
              </a:rPr>
              <a:t>subsequent</a:t>
            </a:r>
            <a:r>
              <a:rPr lang="en-US" sz="1050" spc="-40" dirty="0">
                <a:effectLst/>
                <a:ea typeface="Arial" panose="020B0604020202020204" pitchFamily="34" charset="0"/>
              </a:rPr>
              <a:t> </a:t>
            </a:r>
            <a:r>
              <a:rPr lang="en-US" sz="1050" dirty="0">
                <a:effectLst/>
                <a:ea typeface="Arial" panose="020B0604020202020204" pitchFamily="34" charset="0"/>
              </a:rPr>
              <a:t>lines</a:t>
            </a:r>
            <a:r>
              <a:rPr lang="en-US" sz="1050" spc="-40" dirty="0">
                <a:effectLst/>
                <a:ea typeface="Arial" panose="020B0604020202020204" pitchFamily="34" charset="0"/>
              </a:rPr>
              <a:t> </a:t>
            </a:r>
            <a:r>
              <a:rPr lang="en-US" sz="1050" dirty="0">
                <a:effectLst/>
                <a:ea typeface="Arial" panose="020B0604020202020204" pitchFamily="34" charset="0"/>
              </a:rPr>
              <a:t>5 spaces for a “hanging indent.”</a:t>
            </a:r>
          </a:p>
          <a:p>
            <a:pPr marL="171450" marR="0" indent="-171450">
              <a:spcBef>
                <a:spcPts val="0"/>
              </a:spcBef>
              <a:spcAft>
                <a:spcPts val="0"/>
              </a:spcAft>
              <a:buFont typeface="Arial" panose="020B0604020202020204" pitchFamily="34" charset="0"/>
              <a:buChar char="•"/>
            </a:pPr>
            <a:r>
              <a:rPr lang="en-US" sz="1050" dirty="0">
                <a:effectLst/>
                <a:ea typeface="Arial" panose="020B0604020202020204" pitchFamily="34" charset="0"/>
              </a:rPr>
              <a:t>Chicago recommends the word-by-word system but will accept the letter-by-letter system. Under the word-by-word system, an entry for “</a:t>
            </a:r>
            <a:r>
              <a:rPr lang="en-US" sz="1050" dirty="0" err="1">
                <a:effectLst/>
                <a:ea typeface="Arial" panose="020B0604020202020204" pitchFamily="34" charset="0"/>
              </a:rPr>
              <a:t>Fernán</a:t>
            </a:r>
            <a:r>
              <a:rPr lang="en-US" sz="1050" dirty="0">
                <a:effectLst/>
                <a:ea typeface="Arial" panose="020B0604020202020204" pitchFamily="34" charset="0"/>
              </a:rPr>
              <a:t> Gómez, Fernando” would precede an entry for “Fernández, </a:t>
            </a:r>
            <a:r>
              <a:rPr lang="en-US" sz="1050" dirty="0" err="1">
                <a:effectLst/>
                <a:ea typeface="Arial" panose="020B0604020202020204" pitchFamily="34" charset="0"/>
              </a:rPr>
              <a:t>Angelines</a:t>
            </a:r>
            <a:r>
              <a:rPr lang="en-US" sz="1050" dirty="0">
                <a:effectLst/>
                <a:ea typeface="Arial" panose="020B0604020202020204" pitchFamily="34" charset="0"/>
              </a:rPr>
              <a:t>”; under the letter-by-letter system, the opposite order would prevail.</a:t>
            </a:r>
          </a:p>
          <a:p>
            <a:pPr marL="285115" marR="0">
              <a:spcBef>
                <a:spcPts val="1255"/>
              </a:spcBef>
              <a:spcAft>
                <a:spcPts val="0"/>
              </a:spcAft>
            </a:pPr>
            <a:r>
              <a:rPr lang="en-US" sz="1800" dirty="0">
                <a:effectLst/>
                <a:latin typeface="Arial" panose="020B0604020202020204" pitchFamily="34" charset="0"/>
                <a:ea typeface="Arial" panose="020B0604020202020204" pitchFamily="34" charset="0"/>
              </a:rPr>
              <a:t> </a:t>
            </a:r>
          </a:p>
          <a:p>
            <a:endParaRPr lang="en-US" dirty="0"/>
          </a:p>
        </p:txBody>
      </p:sp>
      <p:sp>
        <p:nvSpPr>
          <p:cNvPr id="5" name="TextBox 4">
            <a:extLst>
              <a:ext uri="{FF2B5EF4-FFF2-40B4-BE49-F238E27FC236}">
                <a16:creationId xmlns:a16="http://schemas.microsoft.com/office/drawing/2014/main" id="{D0DE63E9-E225-7146-AAFF-9C79A394DC4D}"/>
              </a:ext>
            </a:extLst>
          </p:cNvPr>
          <p:cNvSpPr txBox="1"/>
          <p:nvPr/>
        </p:nvSpPr>
        <p:spPr>
          <a:xfrm>
            <a:off x="9599595" y="6191420"/>
            <a:ext cx="2324675" cy="369332"/>
          </a:xfrm>
          <a:prstGeom prst="rect">
            <a:avLst/>
          </a:prstGeom>
          <a:noFill/>
        </p:spPr>
        <p:txBody>
          <a:bodyPr wrap="none" rtlCol="0">
            <a:spAutoFit/>
          </a:bodyPr>
          <a:lstStyle/>
          <a:p>
            <a:r>
              <a:rPr lang="en-US" dirty="0">
                <a:solidFill>
                  <a:schemeClr val="bg1"/>
                </a:solidFill>
              </a:rPr>
              <a:t>CMOS 1.70, 13.18-68</a:t>
            </a:r>
          </a:p>
        </p:txBody>
      </p:sp>
      <p:sp>
        <p:nvSpPr>
          <p:cNvPr id="6" name="TextBox 5">
            <a:extLst>
              <a:ext uri="{FF2B5EF4-FFF2-40B4-BE49-F238E27FC236}">
                <a16:creationId xmlns:a16="http://schemas.microsoft.com/office/drawing/2014/main" id="{98D414BA-7369-EC4B-9A30-16A100002930}"/>
              </a:ext>
            </a:extLst>
          </p:cNvPr>
          <p:cNvSpPr txBox="1"/>
          <p:nvPr/>
        </p:nvSpPr>
        <p:spPr>
          <a:xfrm>
            <a:off x="11287156" y="435669"/>
            <a:ext cx="434734" cy="369332"/>
          </a:xfrm>
          <a:prstGeom prst="rect">
            <a:avLst/>
          </a:prstGeom>
          <a:noFill/>
        </p:spPr>
        <p:txBody>
          <a:bodyPr wrap="none" rtlCol="0">
            <a:spAutoFit/>
          </a:bodyPr>
          <a:lstStyle/>
          <a:p>
            <a:r>
              <a:rPr lang="en-US" dirty="0">
                <a:solidFill>
                  <a:schemeClr val="bg1"/>
                </a:solidFill>
              </a:rPr>
              <a:t>10</a:t>
            </a:r>
          </a:p>
        </p:txBody>
      </p:sp>
      <p:sp>
        <p:nvSpPr>
          <p:cNvPr id="8" name="Text Box 2">
            <a:extLst>
              <a:ext uri="{FF2B5EF4-FFF2-40B4-BE49-F238E27FC236}">
                <a16:creationId xmlns:a16="http://schemas.microsoft.com/office/drawing/2014/main" id="{1FE340F9-C092-8D4D-9DC9-2F7072AC7999}"/>
              </a:ext>
            </a:extLst>
          </p:cNvPr>
          <p:cNvSpPr txBox="1">
            <a:spLocks noChangeArrowheads="1"/>
          </p:cNvSpPr>
          <p:nvPr/>
        </p:nvSpPr>
        <p:spPr bwMode="auto">
          <a:xfrm>
            <a:off x="6866778" y="988455"/>
            <a:ext cx="5057492" cy="5029286"/>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endParaRPr lang="en-US" sz="1400" dirty="0">
              <a:effectLst/>
              <a:latin typeface="Arial" panose="020B0604020202020204" pitchFamily="34" charset="0"/>
              <a:ea typeface="Arial" panose="020B0604020202020204" pitchFamily="34" charset="0"/>
            </a:endParaRPr>
          </a:p>
          <a:p>
            <a:pPr marL="0" marR="0" algn="ctr">
              <a:spcBef>
                <a:spcPts val="0"/>
              </a:spcBef>
              <a:spcAft>
                <a:spcPts val="0"/>
              </a:spcAft>
            </a:pPr>
            <a:endParaRPr lang="en-US" sz="1400" dirty="0">
              <a:latin typeface="Arial" panose="020B0604020202020204" pitchFamily="34" charset="0"/>
              <a:ea typeface="Arial" panose="020B0604020202020204" pitchFamily="34" charset="0"/>
            </a:endParaRPr>
          </a:p>
          <a:p>
            <a:pPr marL="0" marR="0" algn="ctr">
              <a:spcBef>
                <a:spcPts val="0"/>
              </a:spcBef>
              <a:spcAft>
                <a:spcPts val="0"/>
              </a:spcAft>
            </a:pPr>
            <a:r>
              <a:rPr lang="en-US" sz="1400" dirty="0">
                <a:effectLst/>
                <a:latin typeface="Arial" panose="020B0604020202020204" pitchFamily="34" charset="0"/>
                <a:ea typeface="Arial" panose="020B0604020202020204" pitchFamily="34" charset="0"/>
              </a:rPr>
              <a:t>Bibliography</a:t>
            </a:r>
            <a:endParaRPr lang="en-US" sz="2400" dirty="0">
              <a:effectLst/>
              <a:latin typeface="Arial" panose="020B0604020202020204" pitchFamily="34" charset="0"/>
              <a:ea typeface="Arial" panose="020B0604020202020204" pitchFamily="34" charset="0"/>
            </a:endParaRPr>
          </a:p>
          <a:p>
            <a:pPr marL="0" marR="0" algn="ctr">
              <a:spcBef>
                <a:spcPts val="0"/>
              </a:spcBef>
              <a:spcAft>
                <a:spcPts val="0"/>
              </a:spcAft>
            </a:pPr>
            <a:r>
              <a:rPr lang="en-US" sz="1400" dirty="0">
                <a:effectLst/>
                <a:latin typeface="Arial" panose="020B0604020202020204" pitchFamily="34" charset="0"/>
                <a:ea typeface="Arial" panose="020B0604020202020204" pitchFamily="34" charset="0"/>
              </a:rPr>
              <a:t> </a:t>
            </a:r>
            <a:endParaRPr lang="en-US" sz="24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dirty="0" err="1">
                <a:effectLst/>
                <a:latin typeface="Calibri Light" panose="020F0302020204030204" pitchFamily="34" charset="0"/>
                <a:ea typeface="Arial" panose="020B0604020202020204" pitchFamily="34" charset="0"/>
              </a:rPr>
              <a:t>Aaslestad</a:t>
            </a:r>
            <a:r>
              <a:rPr lang="en-US" sz="1400" dirty="0">
                <a:effectLst/>
                <a:latin typeface="Calibri Light" panose="020F0302020204030204" pitchFamily="34" charset="0"/>
                <a:ea typeface="Arial" panose="020B0604020202020204" pitchFamily="34" charset="0"/>
              </a:rPr>
              <a:t>, Katherine. “Republican Traditions: Patriotism,                 </a:t>
            </a:r>
            <a:endParaRPr lang="en-US" sz="24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dirty="0">
                <a:effectLst/>
                <a:latin typeface="Calibri Light" panose="020F0302020204030204" pitchFamily="34" charset="0"/>
                <a:ea typeface="Arial" panose="020B0604020202020204" pitchFamily="34" charset="0"/>
              </a:rPr>
              <a:t>        Gender, and War in Hamburg, 1770-1815.” </a:t>
            </a:r>
            <a:endParaRPr lang="en-US" sz="24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dirty="0">
                <a:effectLst/>
                <a:latin typeface="Calibri Light" panose="020F0302020204030204" pitchFamily="34" charset="0"/>
                <a:ea typeface="Arial" panose="020B0604020202020204" pitchFamily="34" charset="0"/>
              </a:rPr>
              <a:t>        </a:t>
            </a:r>
            <a:r>
              <a:rPr lang="en-US" sz="1400" i="1" dirty="0">
                <a:effectLst/>
                <a:latin typeface="Calibri Light" panose="020F0302020204030204" pitchFamily="34" charset="0"/>
                <a:ea typeface="Arial" panose="020B0604020202020204" pitchFamily="34" charset="0"/>
              </a:rPr>
              <a:t>European History Quarterly </a:t>
            </a:r>
            <a:r>
              <a:rPr lang="en-US" sz="1400" dirty="0">
                <a:effectLst/>
                <a:latin typeface="Calibri Light" panose="020F0302020204030204" pitchFamily="34" charset="0"/>
                <a:ea typeface="Arial" panose="020B0604020202020204" pitchFamily="34" charset="0"/>
              </a:rPr>
              <a:t>37 (2007): 582-602.</a:t>
            </a:r>
            <a:endParaRPr lang="en-US" sz="24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dirty="0">
                <a:effectLst/>
                <a:latin typeface="Calibri Light" panose="020F0302020204030204" pitchFamily="34" charset="0"/>
                <a:ea typeface="Arial" panose="020B0604020202020204" pitchFamily="34" charset="0"/>
              </a:rPr>
              <a:t> </a:t>
            </a:r>
            <a:endParaRPr lang="en-US" sz="24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dirty="0" err="1">
                <a:effectLst/>
                <a:latin typeface="Calibri Light" panose="020F0302020204030204" pitchFamily="34" charset="0"/>
                <a:ea typeface="Arial" panose="020B0604020202020204" pitchFamily="34" charset="0"/>
              </a:rPr>
              <a:t>Boime</a:t>
            </a:r>
            <a:r>
              <a:rPr lang="en-US" sz="1400" dirty="0">
                <a:effectLst/>
                <a:latin typeface="Calibri Light" panose="020F0302020204030204" pitchFamily="34" charset="0"/>
                <a:ea typeface="Arial" panose="020B0604020202020204" pitchFamily="34" charset="0"/>
              </a:rPr>
              <a:t>, Albert. </a:t>
            </a:r>
            <a:r>
              <a:rPr lang="en-US" sz="1400" i="1" dirty="0">
                <a:effectLst/>
                <a:latin typeface="Calibri Light" panose="020F0302020204030204" pitchFamily="34" charset="0"/>
                <a:ea typeface="Arial" panose="020B0604020202020204" pitchFamily="34" charset="0"/>
              </a:rPr>
              <a:t>The Academy and French Painting in the </a:t>
            </a:r>
            <a:endParaRPr lang="en-US" sz="24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i="1" dirty="0">
                <a:effectLst/>
                <a:latin typeface="Calibri Light" panose="020F0302020204030204" pitchFamily="34" charset="0"/>
                <a:ea typeface="Arial" panose="020B0604020202020204" pitchFamily="34" charset="0"/>
              </a:rPr>
              <a:t>       Nineteenth Century. </a:t>
            </a:r>
            <a:r>
              <a:rPr lang="en-US" sz="1400" dirty="0">
                <a:effectLst/>
                <a:latin typeface="Calibri Light" panose="020F0302020204030204" pitchFamily="34" charset="0"/>
                <a:ea typeface="Arial" panose="020B0604020202020204" pitchFamily="34" charset="0"/>
              </a:rPr>
              <a:t>Yale </a:t>
            </a:r>
            <a:endParaRPr lang="en-US" sz="24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dirty="0">
                <a:effectLst/>
                <a:latin typeface="Calibri Light" panose="020F0302020204030204" pitchFamily="34" charset="0"/>
                <a:ea typeface="Arial" panose="020B0604020202020204" pitchFamily="34" charset="0"/>
              </a:rPr>
              <a:t>       University Press, 1986.</a:t>
            </a:r>
            <a:endParaRPr lang="en-US" sz="24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dirty="0">
                <a:effectLst/>
                <a:latin typeface="Calibri Light" panose="020F0302020204030204" pitchFamily="34" charset="0"/>
                <a:ea typeface="Arial" panose="020B0604020202020204" pitchFamily="34" charset="0"/>
              </a:rPr>
              <a:t> </a:t>
            </a:r>
            <a:endParaRPr lang="en-US" sz="24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dirty="0">
                <a:effectLst/>
                <a:latin typeface="Calibri Light" panose="020F0302020204030204" pitchFamily="34" charset="0"/>
                <a:ea typeface="Arial" panose="020B0604020202020204" pitchFamily="34" charset="0"/>
              </a:rPr>
              <a:t>Lacan, Jacques. “The Mirror Stage as Formative of the   </a:t>
            </a:r>
            <a:endParaRPr lang="en-US" sz="24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dirty="0">
                <a:effectLst/>
                <a:latin typeface="Calibri Light" panose="020F0302020204030204" pitchFamily="34" charset="0"/>
                <a:ea typeface="Arial" panose="020B0604020202020204" pitchFamily="34" charset="0"/>
              </a:rPr>
              <a:t>      Function of the “I.” In </a:t>
            </a:r>
            <a:r>
              <a:rPr lang="en-US" sz="1400" i="1" dirty="0" err="1">
                <a:effectLst/>
                <a:latin typeface="Calibri Light" panose="020F0302020204030204" pitchFamily="34" charset="0"/>
                <a:ea typeface="Arial" panose="020B0604020202020204" pitchFamily="34" charset="0"/>
              </a:rPr>
              <a:t>Ecrits</a:t>
            </a:r>
            <a:r>
              <a:rPr lang="en-US" sz="1400" i="1" dirty="0">
                <a:effectLst/>
                <a:latin typeface="Calibri Light" panose="020F0302020204030204" pitchFamily="34" charset="0"/>
                <a:ea typeface="Arial" panose="020B0604020202020204" pitchFamily="34" charset="0"/>
              </a:rPr>
              <a:t>: A Selection. </a:t>
            </a:r>
            <a:r>
              <a:rPr lang="en-US" sz="1400" dirty="0">
                <a:effectLst/>
                <a:latin typeface="Calibri Light" panose="020F0302020204030204" pitchFamily="34" charset="0"/>
                <a:ea typeface="Arial" panose="020B0604020202020204" pitchFamily="34" charset="0"/>
              </a:rPr>
              <a:t>Edited and   </a:t>
            </a:r>
            <a:endParaRPr lang="en-US" sz="24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dirty="0">
                <a:effectLst/>
                <a:latin typeface="Calibri Light" panose="020F0302020204030204" pitchFamily="34" charset="0"/>
                <a:ea typeface="Arial" panose="020B0604020202020204" pitchFamily="34" charset="0"/>
              </a:rPr>
              <a:t>      translated by Alan Sheridan. </a:t>
            </a:r>
            <a:r>
              <a:rPr lang="en-US" sz="1400" dirty="0" err="1">
                <a:effectLst/>
                <a:latin typeface="Calibri Light" panose="020F0302020204030204" pitchFamily="34" charset="0"/>
                <a:ea typeface="Arial" panose="020B0604020202020204" pitchFamily="34" charset="0"/>
              </a:rPr>
              <a:t>Tavistock</a:t>
            </a:r>
            <a:r>
              <a:rPr lang="en-US" sz="1400" dirty="0">
                <a:effectLst/>
                <a:latin typeface="Calibri Light" panose="020F0302020204030204" pitchFamily="34" charset="0"/>
                <a:ea typeface="Arial" panose="020B0604020202020204" pitchFamily="34" charset="0"/>
              </a:rPr>
              <a:t>, 1977. </a:t>
            </a:r>
            <a:endParaRPr lang="en-US" sz="24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dirty="0">
                <a:effectLst/>
                <a:latin typeface="Calibri Light" panose="020F0302020204030204" pitchFamily="34" charset="0"/>
                <a:ea typeface="Arial" panose="020B0604020202020204" pitchFamily="34" charset="0"/>
              </a:rPr>
              <a:t> </a:t>
            </a:r>
            <a:endParaRPr lang="en-US" sz="24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dirty="0">
                <a:effectLst/>
                <a:latin typeface="Calibri Light" panose="020F0302020204030204" pitchFamily="34" charset="0"/>
                <a:ea typeface="Arial" panose="020B0604020202020204" pitchFamily="34" charset="0"/>
              </a:rPr>
              <a:t>Sheriff, Mary D. “The Cradle is Empty: Elisabeth </a:t>
            </a:r>
            <a:r>
              <a:rPr lang="en-US" sz="1400" dirty="0" err="1">
                <a:effectLst/>
                <a:latin typeface="Calibri Light" panose="020F0302020204030204" pitchFamily="34" charset="0"/>
                <a:ea typeface="Arial" panose="020B0604020202020204" pitchFamily="34" charset="0"/>
              </a:rPr>
              <a:t>Vigée</a:t>
            </a:r>
            <a:r>
              <a:rPr lang="en-US" sz="1400" dirty="0">
                <a:effectLst/>
                <a:latin typeface="Calibri Light" panose="020F0302020204030204" pitchFamily="34" charset="0"/>
                <a:ea typeface="Arial" panose="020B0604020202020204" pitchFamily="34" charset="0"/>
              </a:rPr>
              <a:t>-</a:t>
            </a:r>
            <a:endParaRPr lang="en-US" sz="24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dirty="0">
                <a:effectLst/>
                <a:latin typeface="Calibri Light" panose="020F0302020204030204" pitchFamily="34" charset="0"/>
                <a:ea typeface="Arial" panose="020B0604020202020204" pitchFamily="34" charset="0"/>
              </a:rPr>
              <a:t>       Lebrun, Marie-Antoinette, and the Problem of </a:t>
            </a:r>
            <a:endParaRPr lang="en-US" sz="24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dirty="0">
                <a:effectLst/>
                <a:latin typeface="Calibri Light" panose="020F0302020204030204" pitchFamily="34" charset="0"/>
                <a:ea typeface="Arial" panose="020B0604020202020204" pitchFamily="34" charset="0"/>
              </a:rPr>
              <a:t>       Intention.” In </a:t>
            </a:r>
            <a:r>
              <a:rPr lang="en-US" sz="1400" i="1" dirty="0">
                <a:effectLst/>
                <a:latin typeface="Calibri Light" panose="020F0302020204030204" pitchFamily="34" charset="0"/>
                <a:ea typeface="Arial" panose="020B0604020202020204" pitchFamily="34" charset="0"/>
              </a:rPr>
              <a:t>Women, Art, and the Politics of Identity </a:t>
            </a:r>
            <a:endParaRPr lang="en-US" sz="24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i="1" dirty="0">
                <a:effectLst/>
                <a:latin typeface="Calibri Light" panose="020F0302020204030204" pitchFamily="34" charset="0"/>
                <a:ea typeface="Arial" panose="020B0604020202020204" pitchFamily="34" charset="0"/>
              </a:rPr>
              <a:t>       in Eighteenth-Century Europe</a:t>
            </a:r>
            <a:r>
              <a:rPr lang="en-US" sz="1400" dirty="0">
                <a:effectLst/>
                <a:latin typeface="Calibri Light" panose="020F0302020204030204" pitchFamily="34" charset="0"/>
                <a:ea typeface="Arial" panose="020B0604020202020204" pitchFamily="34" charset="0"/>
              </a:rPr>
              <a:t>. Edited by Melissa </a:t>
            </a:r>
            <a:endParaRPr lang="en-US" sz="24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dirty="0">
                <a:effectLst/>
                <a:latin typeface="Calibri Light" panose="020F0302020204030204" pitchFamily="34" charset="0"/>
                <a:ea typeface="Arial" panose="020B0604020202020204" pitchFamily="34" charset="0"/>
              </a:rPr>
              <a:t>       Hyde and Jennifer Milam. Ashgate Press, </a:t>
            </a:r>
            <a:endParaRPr lang="en-US" sz="24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dirty="0">
                <a:effectLst/>
                <a:latin typeface="Calibri Light" panose="020F0302020204030204" pitchFamily="34" charset="0"/>
                <a:ea typeface="Arial" panose="020B0604020202020204" pitchFamily="34" charset="0"/>
              </a:rPr>
              <a:t>       2004, 164-187.</a:t>
            </a:r>
            <a:endParaRPr lang="en-US" sz="24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681276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28E7-B2BF-C544-9689-A1BB8FD8AE9E}"/>
              </a:ext>
            </a:extLst>
          </p:cNvPr>
          <p:cNvSpPr>
            <a:spLocks noGrp="1"/>
          </p:cNvSpPr>
          <p:nvPr>
            <p:ph type="title"/>
          </p:nvPr>
        </p:nvSpPr>
        <p:spPr>
          <a:xfrm>
            <a:off x="470110" y="583324"/>
            <a:ext cx="5605272" cy="1572126"/>
          </a:xfrm>
        </p:spPr>
        <p:txBody>
          <a:bodyPr/>
          <a:lstStyle/>
          <a:p>
            <a:r>
              <a:rPr lang="en-US" dirty="0"/>
              <a:t>Annotated Bibliographies</a:t>
            </a:r>
          </a:p>
        </p:txBody>
      </p:sp>
      <p:sp>
        <p:nvSpPr>
          <p:cNvPr id="3" name="Text Placeholder 2">
            <a:extLst>
              <a:ext uri="{FF2B5EF4-FFF2-40B4-BE49-F238E27FC236}">
                <a16:creationId xmlns:a16="http://schemas.microsoft.com/office/drawing/2014/main" id="{8F2578CB-41AD-F34C-9565-C64A7D790B6A}"/>
              </a:ext>
            </a:extLst>
          </p:cNvPr>
          <p:cNvSpPr>
            <a:spLocks noGrp="1"/>
          </p:cNvSpPr>
          <p:nvPr>
            <p:ph type="body" sz="quarter" idx="14"/>
          </p:nvPr>
        </p:nvSpPr>
        <p:spPr>
          <a:xfrm>
            <a:off x="470110" y="2685790"/>
            <a:ext cx="5034534" cy="3879390"/>
          </a:xfrm>
        </p:spPr>
        <p:txBody>
          <a:bodyPr/>
          <a:lstStyle/>
          <a:p>
            <a:pPr marL="285750" indent="-285750">
              <a:buFont typeface="Arial" panose="020B0604020202020204" pitchFamily="34" charset="0"/>
              <a:buChar char="•"/>
            </a:pPr>
            <a:r>
              <a:rPr lang="en-US" sz="1600" dirty="0"/>
              <a:t>An annotated bibliography is a special type that  includes a short synopsis of the source’s content in addition to the standard reference entry information. </a:t>
            </a:r>
          </a:p>
          <a:p>
            <a:pPr marL="285750" indent="-285750">
              <a:buFont typeface="Arial" panose="020B0604020202020204" pitchFamily="34" charset="0"/>
              <a:buChar char="•"/>
            </a:pPr>
            <a:r>
              <a:rPr lang="en-US" sz="1600" dirty="0"/>
              <a:t>Alphabetize annotated bibliographies by author surname, along with a “hanging indent.” The annotation is also indented.</a:t>
            </a:r>
          </a:p>
          <a:p>
            <a:pPr marL="285750" indent="-285750">
              <a:buFont typeface="Arial" panose="020B0604020202020204" pitchFamily="34" charset="0"/>
              <a:buChar char="•"/>
            </a:pPr>
            <a:r>
              <a:rPr lang="en-US" sz="1600" dirty="0"/>
              <a:t>Avoid repeating any information already conveyed in the  bibliographic entry.</a:t>
            </a:r>
          </a:p>
        </p:txBody>
      </p:sp>
      <p:sp>
        <p:nvSpPr>
          <p:cNvPr id="5" name="TextBox 4">
            <a:extLst>
              <a:ext uri="{FF2B5EF4-FFF2-40B4-BE49-F238E27FC236}">
                <a16:creationId xmlns:a16="http://schemas.microsoft.com/office/drawing/2014/main" id="{C569CE2E-C335-0946-8B80-40833E535815}"/>
              </a:ext>
            </a:extLst>
          </p:cNvPr>
          <p:cNvSpPr txBox="1"/>
          <p:nvPr/>
        </p:nvSpPr>
        <p:spPr>
          <a:xfrm>
            <a:off x="9107565" y="6195848"/>
            <a:ext cx="2763898" cy="369332"/>
          </a:xfrm>
          <a:prstGeom prst="rect">
            <a:avLst/>
          </a:prstGeom>
          <a:noFill/>
        </p:spPr>
        <p:txBody>
          <a:bodyPr wrap="none" rtlCol="0">
            <a:spAutoFit/>
          </a:bodyPr>
          <a:lstStyle/>
          <a:p>
            <a:r>
              <a:rPr lang="en-US" dirty="0">
                <a:solidFill>
                  <a:schemeClr val="bg1"/>
                </a:solidFill>
              </a:rPr>
              <a:t>CMOS 13.68, figure 13.10</a:t>
            </a:r>
          </a:p>
        </p:txBody>
      </p:sp>
      <p:sp>
        <p:nvSpPr>
          <p:cNvPr id="6" name="TextBox 5">
            <a:extLst>
              <a:ext uri="{FF2B5EF4-FFF2-40B4-BE49-F238E27FC236}">
                <a16:creationId xmlns:a16="http://schemas.microsoft.com/office/drawing/2014/main" id="{F9D56EBE-DA01-5E4A-A3CE-35FD3EF9ACAE}"/>
              </a:ext>
            </a:extLst>
          </p:cNvPr>
          <p:cNvSpPr txBox="1"/>
          <p:nvPr/>
        </p:nvSpPr>
        <p:spPr>
          <a:xfrm>
            <a:off x="11287156" y="435669"/>
            <a:ext cx="434734" cy="369332"/>
          </a:xfrm>
          <a:prstGeom prst="rect">
            <a:avLst/>
          </a:prstGeom>
          <a:noFill/>
        </p:spPr>
        <p:txBody>
          <a:bodyPr wrap="none" rtlCol="0">
            <a:spAutoFit/>
          </a:bodyPr>
          <a:lstStyle/>
          <a:p>
            <a:r>
              <a:rPr lang="en-US" dirty="0">
                <a:solidFill>
                  <a:schemeClr val="bg1"/>
                </a:solidFill>
              </a:rPr>
              <a:t>11</a:t>
            </a:r>
          </a:p>
        </p:txBody>
      </p:sp>
      <p:sp>
        <p:nvSpPr>
          <p:cNvPr id="9" name="Text Box 2">
            <a:extLst>
              <a:ext uri="{FF2B5EF4-FFF2-40B4-BE49-F238E27FC236}">
                <a16:creationId xmlns:a16="http://schemas.microsoft.com/office/drawing/2014/main" id="{07898F04-C7F8-3448-BF57-B8C6383DAE2F}"/>
              </a:ext>
            </a:extLst>
          </p:cNvPr>
          <p:cNvSpPr txBox="1">
            <a:spLocks noChangeArrowheads="1"/>
          </p:cNvSpPr>
          <p:nvPr/>
        </p:nvSpPr>
        <p:spPr bwMode="auto">
          <a:xfrm>
            <a:off x="5612996" y="2685790"/>
            <a:ext cx="6258467" cy="309655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1600" dirty="0">
                <a:effectLst/>
                <a:latin typeface="Calibri" panose="020F0502020204030204" pitchFamily="34" charset="0"/>
                <a:ea typeface="Arial" panose="020B0604020202020204" pitchFamily="34" charset="0"/>
                <a:cs typeface="Calibri" panose="020F0502020204030204" pitchFamily="34" charset="0"/>
              </a:rPr>
              <a:t>Sheriff, Mary D.  </a:t>
            </a:r>
            <a:r>
              <a:rPr lang="en-US" sz="1600" i="1" dirty="0">
                <a:effectLst/>
                <a:latin typeface="Calibri" panose="020F0502020204030204" pitchFamily="34" charset="0"/>
                <a:ea typeface="Arial" panose="020B0604020202020204" pitchFamily="34" charset="0"/>
                <a:cs typeface="Calibri" panose="020F0502020204030204" pitchFamily="34" charset="0"/>
              </a:rPr>
              <a:t>The Exceptional Woman: Elisabeth </a:t>
            </a:r>
            <a:r>
              <a:rPr lang="en-US" sz="1600" i="1" dirty="0" err="1">
                <a:effectLst/>
                <a:latin typeface="Calibri" panose="020F0502020204030204" pitchFamily="34" charset="0"/>
                <a:ea typeface="Arial" panose="020B0604020202020204" pitchFamily="34" charset="0"/>
                <a:cs typeface="Calibri" panose="020F0502020204030204" pitchFamily="34" charset="0"/>
              </a:rPr>
              <a:t>Vigée</a:t>
            </a:r>
            <a:r>
              <a:rPr lang="en-US" sz="1600" i="1" dirty="0">
                <a:effectLst/>
                <a:latin typeface="Calibri" panose="020F0502020204030204" pitchFamily="34" charset="0"/>
                <a:ea typeface="Arial" panose="020B0604020202020204" pitchFamily="34" charset="0"/>
                <a:cs typeface="Calibri" panose="020F0502020204030204" pitchFamily="34" charset="0"/>
              </a:rPr>
              <a:t>-Lebrun and the </a:t>
            </a:r>
          </a:p>
          <a:p>
            <a:pPr marL="0" marR="0">
              <a:spcBef>
                <a:spcPts val="0"/>
              </a:spcBef>
              <a:spcAft>
                <a:spcPts val="0"/>
              </a:spcAft>
            </a:pPr>
            <a:r>
              <a:rPr lang="en-US" sz="1600" i="1" dirty="0">
                <a:effectLst/>
                <a:latin typeface="Calibri" panose="020F0502020204030204" pitchFamily="34" charset="0"/>
                <a:ea typeface="Arial" panose="020B0604020202020204" pitchFamily="34" charset="0"/>
                <a:cs typeface="Calibri" panose="020F0502020204030204" pitchFamily="34" charset="0"/>
              </a:rPr>
              <a:t>             Cultural Politics of Art. </a:t>
            </a:r>
            <a:r>
              <a:rPr lang="en-US" sz="1600" dirty="0">
                <a:effectLst/>
                <a:latin typeface="Calibri" panose="020F0502020204030204" pitchFamily="34" charset="0"/>
                <a:ea typeface="Arial" panose="020B0604020202020204" pitchFamily="34" charset="0"/>
                <a:cs typeface="Calibri" panose="020F0502020204030204" pitchFamily="34" charset="0"/>
              </a:rPr>
              <a:t>University of Chicago Press, 1996.</a:t>
            </a:r>
          </a:p>
          <a:p>
            <a:pPr marL="0" marR="0">
              <a:spcBef>
                <a:spcPts val="0"/>
              </a:spcBef>
              <a:spcAft>
                <a:spcPts val="0"/>
              </a:spcAft>
            </a:pPr>
            <a:r>
              <a:rPr lang="en-US" sz="1600" dirty="0">
                <a:effectLst/>
                <a:latin typeface="Calibri" panose="020F0502020204030204" pitchFamily="34" charset="0"/>
                <a:ea typeface="Arial" panose="020B0604020202020204" pitchFamily="34" charset="0"/>
                <a:cs typeface="Calibri" panose="020F0502020204030204" pitchFamily="34" charset="0"/>
              </a:rPr>
              <a:t> </a:t>
            </a:r>
            <a:r>
              <a:rPr lang="en-US" sz="1600" dirty="0">
                <a:latin typeface="Calibri" panose="020F0502020204030204" pitchFamily="34" charset="0"/>
                <a:ea typeface="Arial" panose="020B0604020202020204" pitchFamily="34" charset="0"/>
                <a:cs typeface="Calibri" panose="020F0502020204030204" pitchFamily="34" charset="0"/>
              </a:rPr>
              <a:t>            </a:t>
            </a:r>
            <a:r>
              <a:rPr lang="en-US" sz="1600" dirty="0">
                <a:effectLst/>
                <a:latin typeface="Calibri" panose="020F0502020204030204" pitchFamily="34" charset="0"/>
                <a:ea typeface="Arial" panose="020B0604020202020204" pitchFamily="34" charset="0"/>
                <a:cs typeface="Calibri" panose="020F0502020204030204" pitchFamily="34" charset="0"/>
              </a:rPr>
              <a:t>Sheriff investigates the ways in which eighteenth-century society </a:t>
            </a:r>
          </a:p>
          <a:p>
            <a:pPr marL="0" marR="0">
              <a:spcBef>
                <a:spcPts val="0"/>
              </a:spcBef>
              <a:spcAft>
                <a:spcPts val="0"/>
              </a:spcAft>
            </a:pPr>
            <a:r>
              <a:rPr lang="en-US" sz="1600" dirty="0">
                <a:latin typeface="Calibri" panose="020F0502020204030204" pitchFamily="34" charset="0"/>
                <a:ea typeface="Arial" panose="020B0604020202020204" pitchFamily="34" charset="0"/>
                <a:cs typeface="Calibri" panose="020F0502020204030204" pitchFamily="34" charset="0"/>
              </a:rPr>
              <a:t>             </a:t>
            </a:r>
            <a:r>
              <a:rPr lang="en-US" sz="1600" dirty="0">
                <a:effectLst/>
                <a:latin typeface="Calibri" panose="020F0502020204030204" pitchFamily="34" charset="0"/>
                <a:ea typeface="Arial" panose="020B0604020202020204" pitchFamily="34" charset="0"/>
                <a:cs typeface="Calibri" panose="020F0502020204030204" pitchFamily="34" charset="0"/>
              </a:rPr>
              <a:t>classified women artists as exceptional and explores the </a:t>
            </a:r>
          </a:p>
          <a:p>
            <a:pPr marL="0" marR="0">
              <a:spcBef>
                <a:spcPts val="0"/>
              </a:spcBef>
              <a:spcAft>
                <a:spcPts val="0"/>
              </a:spcAft>
            </a:pPr>
            <a:r>
              <a:rPr lang="en-US" sz="1600" dirty="0">
                <a:latin typeface="Calibri" panose="020F0502020204030204" pitchFamily="34" charset="0"/>
                <a:ea typeface="Arial" panose="020B0604020202020204" pitchFamily="34" charset="0"/>
                <a:cs typeface="Calibri" panose="020F0502020204030204" pitchFamily="34" charset="0"/>
              </a:rPr>
              <a:t>              </a:t>
            </a:r>
            <a:r>
              <a:rPr lang="en-US" sz="1600" dirty="0">
                <a:effectLst/>
                <a:latin typeface="Calibri" panose="020F0502020204030204" pitchFamily="34" charset="0"/>
                <a:ea typeface="Arial" panose="020B0604020202020204" pitchFamily="34" charset="0"/>
                <a:cs typeface="Calibri" panose="020F0502020204030204" pitchFamily="34" charset="0"/>
              </a:rPr>
              <a:t>mechanisms in place that stunted women’s artistic growth,  </a:t>
            </a:r>
          </a:p>
          <a:p>
            <a:pPr marL="0" marR="0">
              <a:spcBef>
                <a:spcPts val="0"/>
              </a:spcBef>
              <a:spcAft>
                <a:spcPts val="0"/>
              </a:spcAft>
            </a:pPr>
            <a:r>
              <a:rPr lang="en-US" sz="1600" dirty="0">
                <a:latin typeface="Calibri" panose="020F0502020204030204" pitchFamily="34" charset="0"/>
                <a:ea typeface="Arial" panose="020B0604020202020204" pitchFamily="34" charset="0"/>
                <a:cs typeface="Calibri" panose="020F0502020204030204" pitchFamily="34" charset="0"/>
              </a:rPr>
              <a:t>              </a:t>
            </a:r>
            <a:r>
              <a:rPr lang="en-US" sz="1600" dirty="0">
                <a:effectLst/>
                <a:latin typeface="Calibri" panose="020F0502020204030204" pitchFamily="34" charset="0"/>
                <a:ea typeface="Arial" panose="020B0604020202020204" pitchFamily="34" charset="0"/>
                <a:cs typeface="Calibri" panose="020F0502020204030204" pitchFamily="34" charset="0"/>
              </a:rPr>
              <a:t>ensuring that only a few could succeed. She uses the career of </a:t>
            </a:r>
          </a:p>
          <a:p>
            <a:pPr marL="0" marR="0">
              <a:spcBef>
                <a:spcPts val="0"/>
              </a:spcBef>
              <a:spcAft>
                <a:spcPts val="0"/>
              </a:spcAft>
            </a:pPr>
            <a:r>
              <a:rPr lang="en-US" sz="1600" dirty="0">
                <a:latin typeface="Calibri" panose="020F0502020204030204" pitchFamily="34" charset="0"/>
                <a:ea typeface="Arial" panose="020B0604020202020204" pitchFamily="34" charset="0"/>
                <a:cs typeface="Calibri" panose="020F0502020204030204" pitchFamily="34" charset="0"/>
              </a:rPr>
              <a:t>              </a:t>
            </a:r>
            <a:r>
              <a:rPr lang="en-US" sz="1600" dirty="0" err="1">
                <a:effectLst/>
                <a:latin typeface="Calibri" panose="020F0502020204030204" pitchFamily="34" charset="0"/>
                <a:ea typeface="Arial" panose="020B0604020202020204" pitchFamily="34" charset="0"/>
                <a:cs typeface="Calibri" panose="020F0502020204030204" pitchFamily="34" charset="0"/>
              </a:rPr>
              <a:t>Vigée</a:t>
            </a:r>
            <a:r>
              <a:rPr lang="en-US" sz="1600" dirty="0">
                <a:effectLst/>
                <a:latin typeface="Calibri" panose="020F0502020204030204" pitchFamily="34" charset="0"/>
                <a:ea typeface="Arial" panose="020B0604020202020204" pitchFamily="34" charset="0"/>
                <a:cs typeface="Calibri" panose="020F0502020204030204" pitchFamily="34" charset="0"/>
              </a:rPr>
              <a:t>-Lebrun as a case study to understand how a woman artist </a:t>
            </a:r>
          </a:p>
          <a:p>
            <a:pPr marL="0" marR="0">
              <a:spcBef>
                <a:spcPts val="0"/>
              </a:spcBef>
              <a:spcAft>
                <a:spcPts val="0"/>
              </a:spcAft>
            </a:pPr>
            <a:r>
              <a:rPr lang="en-US" sz="1600" dirty="0">
                <a:latin typeface="Calibri" panose="020F0502020204030204" pitchFamily="34" charset="0"/>
                <a:ea typeface="Arial" panose="020B0604020202020204" pitchFamily="34" charset="0"/>
                <a:cs typeface="Calibri" panose="020F0502020204030204" pitchFamily="34" charset="0"/>
              </a:rPr>
              <a:t>               </a:t>
            </a:r>
            <a:r>
              <a:rPr lang="en-US" sz="1600" dirty="0">
                <a:effectLst/>
                <a:latin typeface="Calibri" panose="020F0502020204030204" pitchFamily="34" charset="0"/>
                <a:ea typeface="Arial" panose="020B0604020202020204" pitchFamily="34" charset="0"/>
                <a:cs typeface="Calibri" panose="020F0502020204030204" pitchFamily="34" charset="0"/>
              </a:rPr>
              <a:t>acting in the public sphere negotiated gender norms, social </a:t>
            </a:r>
          </a:p>
          <a:p>
            <a:pPr marL="0" marR="0">
              <a:spcBef>
                <a:spcPts val="0"/>
              </a:spcBef>
              <a:spcAft>
                <a:spcPts val="0"/>
              </a:spcAft>
            </a:pPr>
            <a:r>
              <a:rPr lang="en-US" sz="1600" dirty="0">
                <a:latin typeface="Calibri" panose="020F0502020204030204" pitchFamily="34" charset="0"/>
                <a:ea typeface="Arial" panose="020B0604020202020204" pitchFamily="34" charset="0"/>
                <a:cs typeface="Calibri" panose="020F0502020204030204" pitchFamily="34" charset="0"/>
              </a:rPr>
              <a:t>               </a:t>
            </a:r>
            <a:r>
              <a:rPr lang="en-US" sz="1600" dirty="0">
                <a:effectLst/>
                <a:latin typeface="Calibri" panose="020F0502020204030204" pitchFamily="34" charset="0"/>
                <a:ea typeface="Arial" panose="020B0604020202020204" pitchFamily="34" charset="0"/>
                <a:cs typeface="Calibri" panose="020F0502020204030204" pitchFamily="34" charset="0"/>
              </a:rPr>
              <a:t>institutions, and politics when creating portraits for the </a:t>
            </a:r>
          </a:p>
          <a:p>
            <a:pPr marL="0" marR="0">
              <a:spcBef>
                <a:spcPts val="0"/>
              </a:spcBef>
              <a:spcAft>
                <a:spcPts val="0"/>
              </a:spcAft>
            </a:pPr>
            <a:r>
              <a:rPr lang="en-US" sz="1600" dirty="0">
                <a:latin typeface="Calibri" panose="020F0502020204030204" pitchFamily="34" charset="0"/>
                <a:ea typeface="Arial" panose="020B0604020202020204" pitchFamily="34" charset="0"/>
                <a:cs typeface="Calibri" panose="020F0502020204030204" pitchFamily="34" charset="0"/>
              </a:rPr>
              <a:t>               </a:t>
            </a:r>
            <a:r>
              <a:rPr lang="en-US" sz="1600" dirty="0">
                <a:effectLst/>
                <a:latin typeface="Calibri" panose="020F0502020204030204" pitchFamily="34" charset="0"/>
                <a:ea typeface="Arial" panose="020B0604020202020204" pitchFamily="34" charset="0"/>
                <a:cs typeface="Calibri" panose="020F0502020204030204" pitchFamily="34" charset="0"/>
              </a:rPr>
              <a:t>aristocratic elite.</a:t>
            </a:r>
          </a:p>
        </p:txBody>
      </p:sp>
    </p:spTree>
    <p:extLst>
      <p:ext uri="{BB962C8B-B14F-4D97-AF65-F5344CB8AC3E}">
        <p14:creationId xmlns:p14="http://schemas.microsoft.com/office/powerpoint/2010/main" val="2923316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28E7-B2BF-C544-9689-A1BB8FD8AE9E}"/>
              </a:ext>
            </a:extLst>
          </p:cNvPr>
          <p:cNvSpPr>
            <a:spLocks noGrp="1"/>
          </p:cNvSpPr>
          <p:nvPr>
            <p:ph type="title"/>
          </p:nvPr>
        </p:nvSpPr>
        <p:spPr>
          <a:xfrm>
            <a:off x="261257" y="435669"/>
            <a:ext cx="6263039" cy="1572126"/>
          </a:xfrm>
        </p:spPr>
        <p:txBody>
          <a:bodyPr>
            <a:normAutofit fontScale="90000"/>
          </a:bodyPr>
          <a:lstStyle/>
          <a:p>
            <a:r>
              <a:rPr lang="en-US" dirty="0"/>
              <a:t>Formatting Illustrations </a:t>
            </a:r>
            <a:br>
              <a:rPr lang="en-US" dirty="0"/>
            </a:br>
            <a:r>
              <a:rPr lang="en-US" dirty="0"/>
              <a:t>and figures in </a:t>
            </a:r>
            <a:br>
              <a:rPr lang="en-US" dirty="0"/>
            </a:br>
            <a:r>
              <a:rPr lang="en-US" dirty="0"/>
              <a:t>CHICAGO STYLE</a:t>
            </a:r>
          </a:p>
        </p:txBody>
      </p:sp>
      <p:sp>
        <p:nvSpPr>
          <p:cNvPr id="3" name="Text Placeholder 2">
            <a:extLst>
              <a:ext uri="{FF2B5EF4-FFF2-40B4-BE49-F238E27FC236}">
                <a16:creationId xmlns:a16="http://schemas.microsoft.com/office/drawing/2014/main" id="{8F2578CB-41AD-F34C-9565-C64A7D790B6A}"/>
              </a:ext>
            </a:extLst>
          </p:cNvPr>
          <p:cNvSpPr>
            <a:spLocks noGrp="1"/>
          </p:cNvSpPr>
          <p:nvPr>
            <p:ph type="body" sz="quarter" idx="14"/>
          </p:nvPr>
        </p:nvSpPr>
        <p:spPr>
          <a:xfrm>
            <a:off x="333207" y="2485689"/>
            <a:ext cx="5762793" cy="3517705"/>
          </a:xfrm>
        </p:spPr>
        <p:txBody>
          <a:bodyPr/>
          <a:lstStyle/>
          <a:p>
            <a:pPr marL="285750" indent="-285750">
              <a:buFont typeface="Arial" panose="020B0604020202020204" pitchFamily="34" charset="0"/>
              <a:buChar char="•"/>
            </a:pPr>
            <a:r>
              <a:rPr lang="en-US" sz="1100" dirty="0"/>
              <a:t>Figures (images) should be incorporated into your paper in proximity to the first mention, unless an assignment requires them to appear at the end. </a:t>
            </a:r>
          </a:p>
          <a:p>
            <a:pPr marL="285750" indent="-285750">
              <a:buFont typeface="Arial" panose="020B0604020202020204" pitchFamily="34" charset="0"/>
              <a:buChar char="•"/>
            </a:pPr>
            <a:r>
              <a:rPr lang="en-US" sz="1100" dirty="0"/>
              <a:t>Refer to a figure only by its numbered title.</a:t>
            </a:r>
          </a:p>
          <a:p>
            <a:pPr marL="285750" lvl="0" indent="-285750">
              <a:buFont typeface="Arial" panose="020B0604020202020204" pitchFamily="34" charset="0"/>
              <a:buChar char="•"/>
            </a:pPr>
            <a:r>
              <a:rPr lang="en-US" sz="1100" dirty="0"/>
              <a:t>Number all figures sequentially in boldface Arabic numerals, accompanied by a brief, accurate title below the figure.</a:t>
            </a:r>
          </a:p>
          <a:p>
            <a:pPr marL="285750" lvl="0" indent="-285750">
              <a:buFont typeface="Arial" panose="020B0604020202020204" pitchFamily="34" charset="0"/>
              <a:buChar char="•"/>
            </a:pPr>
            <a:r>
              <a:rPr lang="en-US" sz="1100" dirty="0"/>
              <a:t>Include complete source information on figures in the bibliography.</a:t>
            </a:r>
          </a:p>
          <a:p>
            <a:pPr marL="342900" marR="1113155" lvl="0" indent="-342900">
              <a:spcBef>
                <a:spcPts val="1340"/>
              </a:spcBef>
              <a:spcAft>
                <a:spcPts val="0"/>
              </a:spcAft>
              <a:buSzPts val="1200"/>
              <a:buFont typeface="Symbol" panose="05050102010706020507" pitchFamily="18" charset="2"/>
              <a:buChar char=""/>
              <a:tabLst>
                <a:tab pos="812800" algn="l"/>
              </a:tabLst>
            </a:pPr>
            <a:r>
              <a:rPr lang="en-US" sz="1100" spc="0" dirty="0">
                <a:effectLst/>
                <a:ea typeface="Symbol" panose="05050102010706020507" pitchFamily="18" charset="2"/>
                <a:cs typeface="Symbol" panose="05050102010706020507" pitchFamily="18" charset="2"/>
              </a:rPr>
              <a:t>Illustrations used for more than decorative purposes will need an alt text, similar to a traditional caption but describes what the image </a:t>
            </a:r>
            <a:r>
              <a:rPr lang="en-US" sz="1100" i="1" spc="0" dirty="0">
                <a:effectLst/>
                <a:ea typeface="Symbol" panose="05050102010706020507" pitchFamily="18" charset="2"/>
                <a:cs typeface="Symbol" panose="05050102010706020507" pitchFamily="18" charset="2"/>
              </a:rPr>
              <a:t>shows</a:t>
            </a:r>
            <a:r>
              <a:rPr lang="en-US" sz="1100" spc="0" dirty="0">
                <a:effectLst/>
                <a:ea typeface="Symbol" panose="05050102010706020507" pitchFamily="18" charset="2"/>
                <a:cs typeface="Symbol" panose="05050102010706020507" pitchFamily="18" charset="2"/>
              </a:rPr>
              <a:t> rather than merely what it </a:t>
            </a:r>
            <a:r>
              <a:rPr lang="en-US" sz="1100" i="1" spc="0" dirty="0">
                <a:effectLst/>
                <a:ea typeface="Symbol" panose="05050102010706020507" pitchFamily="18" charset="2"/>
                <a:cs typeface="Symbol" panose="05050102010706020507" pitchFamily="18" charset="2"/>
              </a:rPr>
              <a:t>is</a:t>
            </a:r>
            <a:r>
              <a:rPr lang="en-US" sz="1100" spc="0" dirty="0">
                <a:effectLst/>
                <a:ea typeface="Symbol" panose="05050102010706020507" pitchFamily="18" charset="2"/>
                <a:cs typeface="Symbol" panose="05050102010706020507" pitchFamily="18" charset="2"/>
              </a:rPr>
              <a:t>. If some of these details are included in the text near the image, the alt text can be shorter.  </a:t>
            </a:r>
          </a:p>
          <a:p>
            <a:pPr marL="0" marR="0">
              <a:spcBef>
                <a:spcPts val="0"/>
              </a:spcBef>
              <a:spcAft>
                <a:spcPts val="0"/>
              </a:spcAft>
            </a:pPr>
            <a:r>
              <a:rPr lang="en-US" sz="1800" dirty="0">
                <a:effectLst/>
                <a:latin typeface="Arial" panose="020B0604020202020204" pitchFamily="34" charset="0"/>
                <a:ea typeface="Arial" panose="020B0604020202020204" pitchFamily="34" charset="0"/>
              </a:rPr>
              <a:t> </a:t>
            </a:r>
          </a:p>
          <a:p>
            <a:pPr lvl="0"/>
            <a:endParaRPr lang="en-US" dirty="0"/>
          </a:p>
        </p:txBody>
      </p:sp>
      <p:sp>
        <p:nvSpPr>
          <p:cNvPr id="8" name="TextBox 7">
            <a:extLst>
              <a:ext uri="{FF2B5EF4-FFF2-40B4-BE49-F238E27FC236}">
                <a16:creationId xmlns:a16="http://schemas.microsoft.com/office/drawing/2014/main" id="{3CEFB32E-3DC6-F64D-B00A-886C4A38AB78}"/>
              </a:ext>
            </a:extLst>
          </p:cNvPr>
          <p:cNvSpPr txBox="1"/>
          <p:nvPr/>
        </p:nvSpPr>
        <p:spPr>
          <a:xfrm>
            <a:off x="11287156" y="435669"/>
            <a:ext cx="434734" cy="369332"/>
          </a:xfrm>
          <a:prstGeom prst="rect">
            <a:avLst/>
          </a:prstGeom>
          <a:noFill/>
        </p:spPr>
        <p:txBody>
          <a:bodyPr wrap="none" rtlCol="0">
            <a:spAutoFit/>
          </a:bodyPr>
          <a:lstStyle/>
          <a:p>
            <a:r>
              <a:rPr lang="en-US" dirty="0">
                <a:solidFill>
                  <a:schemeClr val="bg1"/>
                </a:solidFill>
              </a:rPr>
              <a:t>12</a:t>
            </a:r>
          </a:p>
        </p:txBody>
      </p:sp>
      <p:pic>
        <p:nvPicPr>
          <p:cNvPr id="5" name="Picture 4" descr="A picture containing text&#10;&#10;Description automatically generated">
            <a:extLst>
              <a:ext uri="{FF2B5EF4-FFF2-40B4-BE49-F238E27FC236}">
                <a16:creationId xmlns:a16="http://schemas.microsoft.com/office/drawing/2014/main" id="{3A3715C8-0615-C64C-A4D5-3E669E49C53B}"/>
              </a:ext>
            </a:extLst>
          </p:cNvPr>
          <p:cNvPicPr>
            <a:picLocks noChangeAspect="1"/>
          </p:cNvPicPr>
          <p:nvPr/>
        </p:nvPicPr>
        <p:blipFill>
          <a:blip r:embed="rId3"/>
          <a:stretch>
            <a:fillRect/>
          </a:stretch>
        </p:blipFill>
        <p:spPr>
          <a:xfrm>
            <a:off x="7236619" y="805001"/>
            <a:ext cx="4177614" cy="4177614"/>
          </a:xfrm>
          <a:prstGeom prst="rect">
            <a:avLst/>
          </a:prstGeom>
        </p:spPr>
      </p:pic>
      <p:sp>
        <p:nvSpPr>
          <p:cNvPr id="13" name="TextBox 12">
            <a:extLst>
              <a:ext uri="{FF2B5EF4-FFF2-40B4-BE49-F238E27FC236}">
                <a16:creationId xmlns:a16="http://schemas.microsoft.com/office/drawing/2014/main" id="{2359E4E7-ADE2-C34F-9B68-1A517C4A7AEF}"/>
              </a:ext>
            </a:extLst>
          </p:cNvPr>
          <p:cNvSpPr txBox="1"/>
          <p:nvPr/>
        </p:nvSpPr>
        <p:spPr>
          <a:xfrm>
            <a:off x="7236619" y="4982615"/>
            <a:ext cx="4177614" cy="584775"/>
          </a:xfrm>
          <a:prstGeom prst="rect">
            <a:avLst/>
          </a:prstGeom>
          <a:solidFill>
            <a:schemeClr val="bg1"/>
          </a:solidFill>
        </p:spPr>
        <p:txBody>
          <a:bodyPr wrap="square" rtlCol="0">
            <a:spAutoFit/>
          </a:bodyPr>
          <a:lstStyle/>
          <a:p>
            <a:r>
              <a:rPr lang="en-US" sz="1600" dirty="0"/>
              <a:t>Figure 3. Gustav Klimt. Portrait of Adele Bloch-Bauer, 1907; Neue Galerie. </a:t>
            </a:r>
          </a:p>
        </p:txBody>
      </p:sp>
      <p:sp>
        <p:nvSpPr>
          <p:cNvPr id="12" name="TextBox 11">
            <a:extLst>
              <a:ext uri="{FF2B5EF4-FFF2-40B4-BE49-F238E27FC236}">
                <a16:creationId xmlns:a16="http://schemas.microsoft.com/office/drawing/2014/main" id="{5ABD91BF-8000-C24C-ADB5-9EF8D650186C}"/>
              </a:ext>
            </a:extLst>
          </p:cNvPr>
          <p:cNvSpPr txBox="1"/>
          <p:nvPr/>
        </p:nvSpPr>
        <p:spPr>
          <a:xfrm>
            <a:off x="10170096" y="6104994"/>
            <a:ext cx="1662635" cy="369332"/>
          </a:xfrm>
          <a:prstGeom prst="rect">
            <a:avLst/>
          </a:prstGeom>
          <a:noFill/>
        </p:spPr>
        <p:txBody>
          <a:bodyPr wrap="none" rtlCol="0">
            <a:spAutoFit/>
          </a:bodyPr>
          <a:lstStyle/>
          <a:p>
            <a:r>
              <a:rPr lang="en-US" dirty="0">
                <a:solidFill>
                  <a:schemeClr val="bg1"/>
                </a:solidFill>
              </a:rPr>
              <a:t>CMOS 2.31-35</a:t>
            </a:r>
          </a:p>
        </p:txBody>
      </p:sp>
    </p:spTree>
    <p:extLst>
      <p:ext uri="{BB962C8B-B14F-4D97-AF65-F5344CB8AC3E}">
        <p14:creationId xmlns:p14="http://schemas.microsoft.com/office/powerpoint/2010/main" val="424105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3CB5E-84B9-49DB-AAE7-91FA325D02AE}"/>
              </a:ext>
            </a:extLst>
          </p:cNvPr>
          <p:cNvSpPr>
            <a:spLocks noGrp="1"/>
          </p:cNvSpPr>
          <p:nvPr>
            <p:ph type="title"/>
          </p:nvPr>
        </p:nvSpPr>
        <p:spPr/>
        <p:txBody>
          <a:bodyPr/>
          <a:lstStyle/>
          <a:p>
            <a:r>
              <a:rPr lang="en-US" dirty="0"/>
              <a:t>Sample FIGURE, CAPTION,</a:t>
            </a:r>
            <a:br>
              <a:rPr lang="en-US" dirty="0"/>
            </a:br>
            <a:r>
              <a:rPr lang="en-US" dirty="0"/>
              <a:t>AND ALT TEXT</a:t>
            </a:r>
          </a:p>
        </p:txBody>
      </p:sp>
      <p:sp>
        <p:nvSpPr>
          <p:cNvPr id="3" name="Text Placeholder 2">
            <a:extLst>
              <a:ext uri="{FF2B5EF4-FFF2-40B4-BE49-F238E27FC236}">
                <a16:creationId xmlns:a16="http://schemas.microsoft.com/office/drawing/2014/main" id="{050D03F3-9B0F-417C-9F9E-F99DA6261F0A}"/>
              </a:ext>
            </a:extLst>
          </p:cNvPr>
          <p:cNvSpPr>
            <a:spLocks noGrp="1"/>
          </p:cNvSpPr>
          <p:nvPr>
            <p:ph type="body" sz="quarter" idx="14"/>
          </p:nvPr>
        </p:nvSpPr>
        <p:spPr>
          <a:xfrm>
            <a:off x="457199" y="2696174"/>
            <a:ext cx="4946904" cy="2871216"/>
          </a:xfrm>
        </p:spPr>
        <p:txBody>
          <a:bodyPr/>
          <a:lstStyle/>
          <a:p>
            <a:pPr marL="342900" marR="0" lvl="0" indent="-342900">
              <a:spcBef>
                <a:spcPts val="0"/>
              </a:spcBef>
              <a:spcAft>
                <a:spcPts val="0"/>
              </a:spcAft>
              <a:buFont typeface="Symbol" panose="05050102010706020507" pitchFamily="18" charset="2"/>
              <a:buChar char=""/>
            </a:pPr>
            <a:r>
              <a:rPr lang="en-US" sz="1400" b="0" i="1" kern="0" dirty="0">
                <a:effectLst/>
                <a:latin typeface="Arial" panose="020B0604020202020204" pitchFamily="34" charset="0"/>
                <a:ea typeface="Arial" panose="020B0604020202020204" pitchFamily="34" charset="0"/>
              </a:rPr>
              <a:t>Caption</a:t>
            </a:r>
            <a:endParaRPr lang="en-US" sz="1400" b="1" i="1" kern="0" dirty="0">
              <a:effectLst/>
              <a:latin typeface="Arial" panose="020B0604020202020204" pitchFamily="34" charset="0"/>
              <a:ea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1400" b="0" kern="0" dirty="0">
                <a:solidFill>
                  <a:schemeClr val="bg1"/>
                </a:solidFill>
                <a:effectLst/>
                <a:latin typeface="Arial" panose="020B0604020202020204" pitchFamily="34" charset="0"/>
                <a:ea typeface="Arial" panose="020B0604020202020204" pitchFamily="34" charset="0"/>
              </a:rPr>
              <a:t>Gustav Klimt’s </a:t>
            </a:r>
            <a:r>
              <a:rPr lang="en-US" sz="1400" b="0" i="1" kern="0" dirty="0">
                <a:solidFill>
                  <a:schemeClr val="bg1"/>
                </a:solidFill>
                <a:effectLst/>
                <a:latin typeface="Arial" panose="020B0604020202020204" pitchFamily="34" charset="0"/>
                <a:ea typeface="Arial" panose="020B0604020202020204" pitchFamily="34" charset="0"/>
              </a:rPr>
              <a:t>Portrait of Adele Bloch-Bauer I</a:t>
            </a:r>
            <a:r>
              <a:rPr lang="en-US" sz="1400" b="0" kern="0" dirty="0">
                <a:solidFill>
                  <a:schemeClr val="bg1"/>
                </a:solidFill>
                <a:effectLst/>
                <a:latin typeface="Arial" panose="020B0604020202020204" pitchFamily="34" charset="0"/>
                <a:ea typeface="Arial" panose="020B0604020202020204" pitchFamily="34" charset="0"/>
              </a:rPr>
              <a:t>, 1907. Neue Galerie New York.</a:t>
            </a:r>
            <a:endParaRPr lang="en-US" sz="1400" b="1" kern="0" dirty="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400" b="0" i="1" kern="0" dirty="0">
                <a:effectLst/>
                <a:latin typeface="Arial" panose="020B0604020202020204" pitchFamily="34" charset="0"/>
                <a:ea typeface="Arial" panose="020B0604020202020204" pitchFamily="34" charset="0"/>
              </a:rPr>
              <a:t>Alt Text</a:t>
            </a:r>
            <a:endParaRPr lang="en-US" sz="1400" b="1" i="1" kern="0" dirty="0">
              <a:effectLst/>
              <a:latin typeface="Arial" panose="020B0604020202020204" pitchFamily="34" charset="0"/>
              <a:ea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1400" b="0" kern="0" dirty="0">
                <a:solidFill>
                  <a:schemeClr val="bg1"/>
                </a:solidFill>
                <a:effectLst/>
                <a:latin typeface="Arial" panose="020B0604020202020204" pitchFamily="34" charset="0"/>
                <a:ea typeface="Arial" panose="020B0604020202020204" pitchFamily="34" charset="0"/>
              </a:rPr>
              <a:t>Painting of Adele Bloch-Bauer standing and immersed in gold leaf, a style popularized by Austrian artist Gustav Klimt, created by Klimt sometime between 1903 to 1907. Her dress is decorated with a pattern resembling eyes, and round shapes and spirals surround her upper body, primarily shoulders and head. The only substantial space that is not golden is a patch of green in the bottom left corner. There are also small hints of whites, reds, pinks, blues, greys, and browns throughout the composition. </a:t>
            </a:r>
            <a:endParaRPr lang="en-US" sz="1400" b="1" kern="0" dirty="0">
              <a:solidFill>
                <a:schemeClr val="bg1"/>
              </a:solidFill>
              <a:effectLst/>
              <a:latin typeface="Arial" panose="020B0604020202020204" pitchFamily="34" charset="0"/>
              <a:ea typeface="Arial" panose="020B0604020202020204" pitchFamily="34" charset="0"/>
            </a:endParaRPr>
          </a:p>
          <a:p>
            <a:endParaRPr lang="en-US" dirty="0"/>
          </a:p>
        </p:txBody>
      </p:sp>
      <p:pic>
        <p:nvPicPr>
          <p:cNvPr id="5" name="Picture 4" descr="A picture containing text&#10;&#10;Description automatically generated">
            <a:extLst>
              <a:ext uri="{FF2B5EF4-FFF2-40B4-BE49-F238E27FC236}">
                <a16:creationId xmlns:a16="http://schemas.microsoft.com/office/drawing/2014/main" id="{0B79790B-DF4B-4894-B63D-10A313BECD50}"/>
              </a:ext>
            </a:extLst>
          </p:cNvPr>
          <p:cNvPicPr>
            <a:picLocks noChangeAspect="1"/>
          </p:cNvPicPr>
          <p:nvPr/>
        </p:nvPicPr>
        <p:blipFill>
          <a:blip r:embed="rId3"/>
          <a:stretch>
            <a:fillRect/>
          </a:stretch>
        </p:blipFill>
        <p:spPr>
          <a:xfrm>
            <a:off x="7236619" y="842241"/>
            <a:ext cx="4177614" cy="4177614"/>
          </a:xfrm>
          <a:prstGeom prst="rect">
            <a:avLst/>
          </a:prstGeom>
        </p:spPr>
      </p:pic>
      <p:sp>
        <p:nvSpPr>
          <p:cNvPr id="6" name="TextBox 5">
            <a:extLst>
              <a:ext uri="{FF2B5EF4-FFF2-40B4-BE49-F238E27FC236}">
                <a16:creationId xmlns:a16="http://schemas.microsoft.com/office/drawing/2014/main" id="{22A0963F-B433-463A-A08D-FDBFF8EE53B4}"/>
              </a:ext>
            </a:extLst>
          </p:cNvPr>
          <p:cNvSpPr txBox="1"/>
          <p:nvPr/>
        </p:nvSpPr>
        <p:spPr>
          <a:xfrm>
            <a:off x="7236619" y="4982615"/>
            <a:ext cx="4177614" cy="584775"/>
          </a:xfrm>
          <a:prstGeom prst="rect">
            <a:avLst/>
          </a:prstGeom>
          <a:solidFill>
            <a:schemeClr val="bg1"/>
          </a:solidFill>
        </p:spPr>
        <p:txBody>
          <a:bodyPr wrap="square" rtlCol="0">
            <a:spAutoFit/>
          </a:bodyPr>
          <a:lstStyle/>
          <a:p>
            <a:r>
              <a:rPr lang="en-US" sz="1600" dirty="0"/>
              <a:t>Figure 3. Gustav Klimt. Portrait of Adele Bloch-Bauer, 1907; Neue Galerie. </a:t>
            </a:r>
          </a:p>
        </p:txBody>
      </p:sp>
      <p:sp>
        <p:nvSpPr>
          <p:cNvPr id="8" name="TextBox 7">
            <a:extLst>
              <a:ext uri="{FF2B5EF4-FFF2-40B4-BE49-F238E27FC236}">
                <a16:creationId xmlns:a16="http://schemas.microsoft.com/office/drawing/2014/main" id="{494677A4-35BB-41EF-AD96-43DC57EFED4A}"/>
              </a:ext>
            </a:extLst>
          </p:cNvPr>
          <p:cNvSpPr txBox="1"/>
          <p:nvPr/>
        </p:nvSpPr>
        <p:spPr>
          <a:xfrm>
            <a:off x="10937983" y="472909"/>
            <a:ext cx="476250" cy="369332"/>
          </a:xfrm>
          <a:prstGeom prst="rect">
            <a:avLst/>
          </a:prstGeom>
          <a:noFill/>
        </p:spPr>
        <p:txBody>
          <a:bodyPr wrap="square">
            <a:spAutoFit/>
          </a:bodyPr>
          <a:lstStyle/>
          <a:p>
            <a:r>
              <a:rPr lang="en-US" dirty="0">
                <a:solidFill>
                  <a:schemeClr val="bg1"/>
                </a:solidFill>
              </a:rPr>
              <a:t>13</a:t>
            </a:r>
          </a:p>
        </p:txBody>
      </p:sp>
      <p:sp>
        <p:nvSpPr>
          <p:cNvPr id="10" name="TextBox 9">
            <a:extLst>
              <a:ext uri="{FF2B5EF4-FFF2-40B4-BE49-F238E27FC236}">
                <a16:creationId xmlns:a16="http://schemas.microsoft.com/office/drawing/2014/main" id="{C20E3E2B-D527-46D7-AA37-76E9E12285CC}"/>
              </a:ext>
            </a:extLst>
          </p:cNvPr>
          <p:cNvSpPr txBox="1"/>
          <p:nvPr/>
        </p:nvSpPr>
        <p:spPr>
          <a:xfrm>
            <a:off x="10382250" y="6153149"/>
            <a:ext cx="1809750" cy="369332"/>
          </a:xfrm>
          <a:prstGeom prst="rect">
            <a:avLst/>
          </a:prstGeom>
          <a:noFill/>
        </p:spPr>
        <p:txBody>
          <a:bodyPr wrap="square">
            <a:spAutoFit/>
          </a:bodyPr>
          <a:lstStyle/>
          <a:p>
            <a:r>
              <a:rPr lang="en-US" dirty="0">
                <a:solidFill>
                  <a:schemeClr val="bg1"/>
                </a:solidFill>
              </a:rPr>
              <a:t>CMOS 2.31-35</a:t>
            </a:r>
          </a:p>
        </p:txBody>
      </p:sp>
    </p:spTree>
    <p:extLst>
      <p:ext uri="{BB962C8B-B14F-4D97-AF65-F5344CB8AC3E}">
        <p14:creationId xmlns:p14="http://schemas.microsoft.com/office/powerpoint/2010/main" val="1636835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28E7-B2BF-C544-9689-A1BB8FD8AE9E}"/>
              </a:ext>
            </a:extLst>
          </p:cNvPr>
          <p:cNvSpPr>
            <a:spLocks noGrp="1"/>
          </p:cNvSpPr>
          <p:nvPr>
            <p:ph type="title"/>
          </p:nvPr>
        </p:nvSpPr>
        <p:spPr>
          <a:xfrm>
            <a:off x="386184" y="475213"/>
            <a:ext cx="5605272" cy="1572126"/>
          </a:xfrm>
        </p:spPr>
        <p:txBody>
          <a:bodyPr/>
          <a:lstStyle/>
          <a:p>
            <a:r>
              <a:rPr lang="en-US" dirty="0"/>
              <a:t>Formatting tables</a:t>
            </a:r>
            <a:br>
              <a:rPr lang="en-US" dirty="0"/>
            </a:br>
            <a:r>
              <a:rPr lang="en-US" dirty="0"/>
              <a:t> in CHICAGO Style</a:t>
            </a:r>
          </a:p>
        </p:txBody>
      </p:sp>
      <p:sp>
        <p:nvSpPr>
          <p:cNvPr id="3" name="Text Placeholder 2">
            <a:extLst>
              <a:ext uri="{FF2B5EF4-FFF2-40B4-BE49-F238E27FC236}">
                <a16:creationId xmlns:a16="http://schemas.microsoft.com/office/drawing/2014/main" id="{8F2578CB-41AD-F34C-9565-C64A7D790B6A}"/>
              </a:ext>
            </a:extLst>
          </p:cNvPr>
          <p:cNvSpPr>
            <a:spLocks noGrp="1"/>
          </p:cNvSpPr>
          <p:nvPr>
            <p:ph type="body" sz="quarter" idx="14"/>
          </p:nvPr>
        </p:nvSpPr>
        <p:spPr>
          <a:xfrm>
            <a:off x="211086" y="2555049"/>
            <a:ext cx="5078627" cy="3900569"/>
          </a:xfrm>
        </p:spPr>
        <p:txBody>
          <a:bodyPr/>
          <a:lstStyle/>
          <a:p>
            <a:pPr marL="285750" lvl="0" indent="-285750">
              <a:buFont typeface="Arial" panose="020B0604020202020204" pitchFamily="34" charset="0"/>
              <a:buChar char="•"/>
            </a:pPr>
            <a:r>
              <a:rPr lang="en-US" sz="1400" dirty="0"/>
              <a:t>Incorporate tables into the body of a Chicago style paper, in close proximity to the first mention.</a:t>
            </a:r>
          </a:p>
          <a:p>
            <a:pPr marL="285750" lvl="0" indent="-285750">
              <a:buFont typeface="Arial" panose="020B0604020202020204" pitchFamily="34" charset="0"/>
              <a:buChar char="•"/>
            </a:pPr>
            <a:r>
              <a:rPr lang="en-US" sz="1400" dirty="0"/>
              <a:t>All tables must be numbered sequentially in boldface Arabic numerals, accompanied by a brief, accurate title. </a:t>
            </a:r>
          </a:p>
          <a:p>
            <a:pPr marL="285750" lvl="0" indent="-285750">
              <a:buFont typeface="Arial" panose="020B0604020202020204" pitchFamily="34" charset="0"/>
              <a:buChar char="•"/>
            </a:pPr>
            <a:r>
              <a:rPr lang="en-US" sz="1400" dirty="0"/>
              <a:t>In the paper, refer to a table only by its assigned number and title. </a:t>
            </a:r>
          </a:p>
          <a:p>
            <a:pPr marL="285750" lvl="0" indent="-285750">
              <a:buFont typeface="Arial" panose="020B0604020202020204" pitchFamily="34" charset="0"/>
              <a:buChar char="•"/>
            </a:pPr>
            <a:r>
              <a:rPr lang="en-US" sz="1400" dirty="0"/>
              <a:t>If you are reproducing or adapting figures or tables from another source, you must acknowledge the copyright of the source in a note below the figure and in your bibliography.</a:t>
            </a:r>
            <a:endParaRPr lang="en-US" sz="1600" dirty="0"/>
          </a:p>
        </p:txBody>
      </p:sp>
      <p:sp>
        <p:nvSpPr>
          <p:cNvPr id="5" name="TextBox 4">
            <a:extLst>
              <a:ext uri="{FF2B5EF4-FFF2-40B4-BE49-F238E27FC236}">
                <a16:creationId xmlns:a16="http://schemas.microsoft.com/office/drawing/2014/main" id="{BB8631AB-68DA-1044-BF82-7946D47616C4}"/>
              </a:ext>
            </a:extLst>
          </p:cNvPr>
          <p:cNvSpPr txBox="1"/>
          <p:nvPr/>
        </p:nvSpPr>
        <p:spPr>
          <a:xfrm>
            <a:off x="9304419" y="6237665"/>
            <a:ext cx="1662635" cy="369332"/>
          </a:xfrm>
          <a:prstGeom prst="rect">
            <a:avLst/>
          </a:prstGeom>
          <a:noFill/>
        </p:spPr>
        <p:txBody>
          <a:bodyPr wrap="none" rtlCol="0">
            <a:spAutoFit/>
          </a:bodyPr>
          <a:lstStyle/>
          <a:p>
            <a:r>
              <a:rPr lang="en-US" dirty="0">
                <a:solidFill>
                  <a:schemeClr val="bg1"/>
                </a:solidFill>
              </a:rPr>
              <a:t>CMOS 2.31-36</a:t>
            </a:r>
          </a:p>
        </p:txBody>
      </p:sp>
      <p:sp>
        <p:nvSpPr>
          <p:cNvPr id="6" name="TextBox 5">
            <a:extLst>
              <a:ext uri="{FF2B5EF4-FFF2-40B4-BE49-F238E27FC236}">
                <a16:creationId xmlns:a16="http://schemas.microsoft.com/office/drawing/2014/main" id="{DBA53058-0CAB-074E-BA19-3F23F1CB5651}"/>
              </a:ext>
            </a:extLst>
          </p:cNvPr>
          <p:cNvSpPr txBox="1"/>
          <p:nvPr/>
        </p:nvSpPr>
        <p:spPr>
          <a:xfrm>
            <a:off x="11287156" y="435669"/>
            <a:ext cx="434734" cy="369332"/>
          </a:xfrm>
          <a:prstGeom prst="rect">
            <a:avLst/>
          </a:prstGeom>
          <a:noFill/>
        </p:spPr>
        <p:txBody>
          <a:bodyPr wrap="none" rtlCol="0">
            <a:spAutoFit/>
          </a:bodyPr>
          <a:lstStyle/>
          <a:p>
            <a:r>
              <a:rPr lang="en-US" dirty="0">
                <a:solidFill>
                  <a:schemeClr val="bg1"/>
                </a:solidFill>
              </a:rPr>
              <a:t>13</a:t>
            </a:r>
          </a:p>
        </p:txBody>
      </p:sp>
      <p:pic>
        <p:nvPicPr>
          <p:cNvPr id="7" name="Picture 6" descr="Table&#10;&#10;Description automatically generated">
            <a:extLst>
              <a:ext uri="{FF2B5EF4-FFF2-40B4-BE49-F238E27FC236}">
                <a16:creationId xmlns:a16="http://schemas.microsoft.com/office/drawing/2014/main" id="{63A96ECF-9267-AF4B-960E-F678CE126E18}"/>
              </a:ext>
            </a:extLst>
          </p:cNvPr>
          <p:cNvPicPr>
            <a:picLocks noChangeAspect="1"/>
          </p:cNvPicPr>
          <p:nvPr/>
        </p:nvPicPr>
        <p:blipFill>
          <a:blip r:embed="rId3"/>
          <a:stretch>
            <a:fillRect/>
          </a:stretch>
        </p:blipFill>
        <p:spPr>
          <a:xfrm>
            <a:off x="5370727" y="2830285"/>
            <a:ext cx="6703294" cy="2596243"/>
          </a:xfrm>
          <a:prstGeom prst="rect">
            <a:avLst/>
          </a:prstGeom>
        </p:spPr>
      </p:pic>
      <p:sp>
        <p:nvSpPr>
          <p:cNvPr id="9" name="TextBox 8">
            <a:extLst>
              <a:ext uri="{FF2B5EF4-FFF2-40B4-BE49-F238E27FC236}">
                <a16:creationId xmlns:a16="http://schemas.microsoft.com/office/drawing/2014/main" id="{5D889C36-4BD7-9D4A-A147-849B870C9B1C}"/>
              </a:ext>
            </a:extLst>
          </p:cNvPr>
          <p:cNvSpPr txBox="1"/>
          <p:nvPr/>
        </p:nvSpPr>
        <p:spPr>
          <a:xfrm>
            <a:off x="5370726" y="5440154"/>
            <a:ext cx="6703293" cy="646331"/>
          </a:xfrm>
          <a:prstGeom prst="rect">
            <a:avLst/>
          </a:prstGeom>
          <a:solidFill>
            <a:schemeClr val="bg1"/>
          </a:solidFill>
        </p:spPr>
        <p:txBody>
          <a:bodyPr wrap="square" rtlCol="0">
            <a:spAutoFit/>
          </a:bodyPr>
          <a:lstStyle/>
          <a:p>
            <a:r>
              <a:rPr lang="en-US" sz="1200" dirty="0"/>
              <a:t>Figure 7. A nine-column table depicting slave trade increase in 7 countries, with totals. Adapted from: Trans-Atlantic Stave Trade Estimates, </a:t>
            </a:r>
            <a:r>
              <a:rPr lang="en-US" sz="1200" i="1" dirty="0"/>
              <a:t>Slave Voyages</a:t>
            </a:r>
            <a:r>
              <a:rPr lang="en-US" sz="1200" dirty="0"/>
              <a:t>, July 2020,</a:t>
            </a:r>
          </a:p>
          <a:p>
            <a:r>
              <a:rPr lang="en-US" sz="1200" dirty="0"/>
              <a:t>https://</a:t>
            </a:r>
            <a:r>
              <a:rPr lang="en-US" sz="1200" dirty="0" err="1"/>
              <a:t>www.slavevoyages.org</a:t>
            </a:r>
            <a:r>
              <a:rPr lang="en-US" sz="1200" dirty="0"/>
              <a:t>/assessment/estimates.</a:t>
            </a:r>
          </a:p>
        </p:txBody>
      </p:sp>
      <p:sp>
        <p:nvSpPr>
          <p:cNvPr id="10" name="TextBox 9">
            <a:extLst>
              <a:ext uri="{FF2B5EF4-FFF2-40B4-BE49-F238E27FC236}">
                <a16:creationId xmlns:a16="http://schemas.microsoft.com/office/drawing/2014/main" id="{57B56757-69C7-DD49-8172-176E0376B676}"/>
              </a:ext>
            </a:extLst>
          </p:cNvPr>
          <p:cNvSpPr txBox="1"/>
          <p:nvPr/>
        </p:nvSpPr>
        <p:spPr>
          <a:xfrm>
            <a:off x="5370726" y="2508882"/>
            <a:ext cx="6703294" cy="307777"/>
          </a:xfrm>
          <a:prstGeom prst="rect">
            <a:avLst/>
          </a:prstGeom>
          <a:solidFill>
            <a:schemeClr val="bg1"/>
          </a:solidFill>
        </p:spPr>
        <p:txBody>
          <a:bodyPr wrap="square" rtlCol="0">
            <a:spAutoFit/>
          </a:bodyPr>
          <a:lstStyle/>
          <a:p>
            <a:r>
              <a:rPr lang="en-US" sz="1400" dirty="0"/>
              <a:t>TABLE 4. Transatlantic Slave Trade by Country</a:t>
            </a:r>
          </a:p>
        </p:txBody>
      </p:sp>
    </p:spTree>
    <p:extLst>
      <p:ext uri="{BB962C8B-B14F-4D97-AF65-F5344CB8AC3E}">
        <p14:creationId xmlns:p14="http://schemas.microsoft.com/office/powerpoint/2010/main" val="3729040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28E7-B2BF-C544-9689-A1BB8FD8AE9E}"/>
              </a:ext>
            </a:extLst>
          </p:cNvPr>
          <p:cNvSpPr>
            <a:spLocks noGrp="1"/>
          </p:cNvSpPr>
          <p:nvPr>
            <p:ph type="title"/>
          </p:nvPr>
        </p:nvSpPr>
        <p:spPr>
          <a:xfrm>
            <a:off x="282797" y="366214"/>
            <a:ext cx="9783841" cy="1572126"/>
          </a:xfrm>
        </p:spPr>
        <p:txBody>
          <a:bodyPr>
            <a:normAutofit fontScale="90000"/>
          </a:bodyPr>
          <a:lstStyle/>
          <a:p>
            <a:r>
              <a:rPr lang="en-US" b="1" dirty="0"/>
              <a:t>TEXT ANCHORS, Callouts,  AND TEXT REFERENCES </a:t>
            </a:r>
            <a:br>
              <a:rPr lang="en-US" dirty="0"/>
            </a:br>
            <a:endParaRPr lang="en-US" dirty="0"/>
          </a:p>
        </p:txBody>
      </p:sp>
      <p:sp>
        <p:nvSpPr>
          <p:cNvPr id="3" name="Text Placeholder 2">
            <a:extLst>
              <a:ext uri="{FF2B5EF4-FFF2-40B4-BE49-F238E27FC236}">
                <a16:creationId xmlns:a16="http://schemas.microsoft.com/office/drawing/2014/main" id="{8F2578CB-41AD-F34C-9565-C64A7D790B6A}"/>
              </a:ext>
            </a:extLst>
          </p:cNvPr>
          <p:cNvSpPr>
            <a:spLocks noGrp="1"/>
          </p:cNvSpPr>
          <p:nvPr>
            <p:ph type="body" sz="quarter" idx="14"/>
          </p:nvPr>
        </p:nvSpPr>
        <p:spPr>
          <a:xfrm>
            <a:off x="282797" y="2629981"/>
            <a:ext cx="5351034" cy="3549201"/>
          </a:xfrm>
        </p:spPr>
        <p:txBody>
          <a:bodyPr/>
          <a:lstStyle/>
          <a:p>
            <a:pPr marL="285750" indent="-285750">
              <a:buFont typeface="Arial" panose="020B0604020202020204" pitchFamily="34" charset="0"/>
              <a:buChar char="•"/>
            </a:pPr>
            <a:r>
              <a:rPr lang="en-US" sz="1600" dirty="0"/>
              <a:t>Avoid using directional words, such as “above” or “below,” to refer to figures or tables in your paper.</a:t>
            </a:r>
          </a:p>
          <a:p>
            <a:pPr marL="285750" indent="-285750">
              <a:buFont typeface="Arial" panose="020B0604020202020204" pitchFamily="34" charset="0"/>
              <a:buChar char="•"/>
            </a:pPr>
            <a:r>
              <a:rPr lang="en-US" sz="1600" dirty="0"/>
              <a:t>Refer to figures and tables only by their numbers and titles: Figure 3, Table 6.  This mention is a “text anchor,” ”callout,” or a “text reference.” </a:t>
            </a:r>
          </a:p>
          <a:p>
            <a:pPr marL="285750" indent="-285750">
              <a:buFont typeface="Arial" panose="020B0604020202020204" pitchFamily="34" charset="0"/>
              <a:buChar char="•"/>
            </a:pPr>
            <a:r>
              <a:rPr lang="en-US" sz="1600" dirty="0"/>
              <a:t>Every figure or table included must have a text anchor or reference in the paper; every callout must correspond to a figure. </a:t>
            </a:r>
          </a:p>
          <a:p>
            <a:endParaRPr lang="en-US" dirty="0"/>
          </a:p>
          <a:p>
            <a:endParaRPr lang="en-US" dirty="0"/>
          </a:p>
        </p:txBody>
      </p:sp>
      <p:sp>
        <p:nvSpPr>
          <p:cNvPr id="17" name="TextBox 16">
            <a:extLst>
              <a:ext uri="{FF2B5EF4-FFF2-40B4-BE49-F238E27FC236}">
                <a16:creationId xmlns:a16="http://schemas.microsoft.com/office/drawing/2014/main" id="{A90064D2-F048-2942-BE4F-A003A8D96574}"/>
              </a:ext>
            </a:extLst>
          </p:cNvPr>
          <p:cNvSpPr txBox="1"/>
          <p:nvPr/>
        </p:nvSpPr>
        <p:spPr>
          <a:xfrm>
            <a:off x="10507964" y="6186164"/>
            <a:ext cx="1382110" cy="369332"/>
          </a:xfrm>
          <a:prstGeom prst="rect">
            <a:avLst/>
          </a:prstGeom>
          <a:noFill/>
        </p:spPr>
        <p:txBody>
          <a:bodyPr wrap="none" rtlCol="0">
            <a:spAutoFit/>
          </a:bodyPr>
          <a:lstStyle/>
          <a:p>
            <a:r>
              <a:rPr lang="en-US" dirty="0">
                <a:solidFill>
                  <a:schemeClr val="bg1"/>
                </a:solidFill>
              </a:rPr>
              <a:t>CMOS 3.51 </a:t>
            </a:r>
          </a:p>
        </p:txBody>
      </p:sp>
      <p:sp>
        <p:nvSpPr>
          <p:cNvPr id="8" name="TextBox 7">
            <a:extLst>
              <a:ext uri="{FF2B5EF4-FFF2-40B4-BE49-F238E27FC236}">
                <a16:creationId xmlns:a16="http://schemas.microsoft.com/office/drawing/2014/main" id="{352B009E-6420-964A-A65E-F95232E2DEF7}"/>
              </a:ext>
            </a:extLst>
          </p:cNvPr>
          <p:cNvSpPr txBox="1"/>
          <p:nvPr/>
        </p:nvSpPr>
        <p:spPr>
          <a:xfrm>
            <a:off x="11287156" y="435669"/>
            <a:ext cx="434734" cy="369332"/>
          </a:xfrm>
          <a:prstGeom prst="rect">
            <a:avLst/>
          </a:prstGeom>
          <a:noFill/>
        </p:spPr>
        <p:txBody>
          <a:bodyPr wrap="none" rtlCol="0">
            <a:spAutoFit/>
          </a:bodyPr>
          <a:lstStyle/>
          <a:p>
            <a:r>
              <a:rPr lang="en-US" dirty="0">
                <a:solidFill>
                  <a:schemeClr val="bg1"/>
                </a:solidFill>
              </a:rPr>
              <a:t>14</a:t>
            </a:r>
          </a:p>
        </p:txBody>
      </p:sp>
      <p:pic>
        <p:nvPicPr>
          <p:cNvPr id="10" name="Picture 9" descr="Text&#10;&#10;This is text showing an example of a &quot;callout&quot;  for an illustration, at the begining of a sentence discussing transatlantic slave trading. ">
            <a:extLst>
              <a:ext uri="{FF2B5EF4-FFF2-40B4-BE49-F238E27FC236}">
                <a16:creationId xmlns:a16="http://schemas.microsoft.com/office/drawing/2014/main" id="{1AA1DB26-4A9C-2044-BA16-7F9A60F66319}"/>
              </a:ext>
            </a:extLst>
          </p:cNvPr>
          <p:cNvPicPr>
            <a:picLocks noChangeAspect="1"/>
          </p:cNvPicPr>
          <p:nvPr/>
        </p:nvPicPr>
        <p:blipFill>
          <a:blip r:embed="rId2"/>
          <a:stretch>
            <a:fillRect/>
          </a:stretch>
        </p:blipFill>
        <p:spPr>
          <a:xfrm>
            <a:off x="5829927" y="2462525"/>
            <a:ext cx="6124620" cy="1663185"/>
          </a:xfrm>
          <a:prstGeom prst="rect">
            <a:avLst/>
          </a:prstGeom>
        </p:spPr>
      </p:pic>
      <p:pic>
        <p:nvPicPr>
          <p:cNvPr id="25" name="Picture 24" descr="Text&#10;&#10;Description automatically generated">
            <a:extLst>
              <a:ext uri="{FF2B5EF4-FFF2-40B4-BE49-F238E27FC236}">
                <a16:creationId xmlns:a16="http://schemas.microsoft.com/office/drawing/2014/main" id="{1D5C6625-C8BD-D14C-BD3A-D0F9BCDA9AA0}"/>
              </a:ext>
            </a:extLst>
          </p:cNvPr>
          <p:cNvPicPr>
            <a:picLocks noChangeAspect="1"/>
          </p:cNvPicPr>
          <p:nvPr/>
        </p:nvPicPr>
        <p:blipFill>
          <a:blip r:embed="rId3"/>
          <a:stretch>
            <a:fillRect/>
          </a:stretch>
        </p:blipFill>
        <p:spPr>
          <a:xfrm>
            <a:off x="5870951" y="4279129"/>
            <a:ext cx="6094634" cy="1463046"/>
          </a:xfrm>
          <a:prstGeom prst="rect">
            <a:avLst/>
          </a:prstGeom>
        </p:spPr>
      </p:pic>
      <p:sp>
        <p:nvSpPr>
          <p:cNvPr id="26" name="Right Arrow 25">
            <a:extLst>
              <a:ext uri="{FF2B5EF4-FFF2-40B4-BE49-F238E27FC236}">
                <a16:creationId xmlns:a16="http://schemas.microsoft.com/office/drawing/2014/main" id="{A9413FFE-54F6-BD46-B6F3-248A9F925C53}"/>
              </a:ext>
            </a:extLst>
          </p:cNvPr>
          <p:cNvSpPr/>
          <p:nvPr/>
        </p:nvSpPr>
        <p:spPr>
          <a:xfrm rot="18831341">
            <a:off x="5144719" y="2911258"/>
            <a:ext cx="1038669" cy="47395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Right Arrow 26">
            <a:extLst>
              <a:ext uri="{FF2B5EF4-FFF2-40B4-BE49-F238E27FC236}">
                <a16:creationId xmlns:a16="http://schemas.microsoft.com/office/drawing/2014/main" id="{192FE27F-0E34-774D-A662-5DF5B648227A}"/>
              </a:ext>
            </a:extLst>
          </p:cNvPr>
          <p:cNvSpPr/>
          <p:nvPr/>
        </p:nvSpPr>
        <p:spPr>
          <a:xfrm>
            <a:off x="5562600" y="5160928"/>
            <a:ext cx="978408" cy="36933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5114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86173-52DA-A84E-A67E-7F33865FA48D}"/>
              </a:ext>
            </a:extLst>
          </p:cNvPr>
          <p:cNvSpPr>
            <a:spLocks noGrp="1"/>
          </p:cNvSpPr>
          <p:nvPr>
            <p:ph type="title"/>
          </p:nvPr>
        </p:nvSpPr>
        <p:spPr>
          <a:xfrm>
            <a:off x="168536" y="479588"/>
            <a:ext cx="10266936" cy="1572126"/>
          </a:xfrm>
        </p:spPr>
        <p:txBody>
          <a:bodyPr>
            <a:normAutofit/>
          </a:bodyPr>
          <a:lstStyle/>
          <a:p>
            <a:r>
              <a:rPr lang="en-US" sz="4000" b="1" dirty="0"/>
              <a:t>Common EXAMPLES OF </a:t>
            </a:r>
            <a:br>
              <a:rPr lang="en-US" sz="4000" b="1" dirty="0"/>
            </a:br>
            <a:r>
              <a:rPr lang="en-US" sz="4000" b="1" dirty="0"/>
              <a:t>CHICAGO  NOTES AND BIBLIOGRAPHY </a:t>
            </a:r>
          </a:p>
        </p:txBody>
      </p:sp>
      <p:pic>
        <p:nvPicPr>
          <p:cNvPr id="6" name="Picture 5" descr="Close-up of bookshelves in a public library">
            <a:extLst>
              <a:ext uri="{FF2B5EF4-FFF2-40B4-BE49-F238E27FC236}">
                <a16:creationId xmlns:a16="http://schemas.microsoft.com/office/drawing/2014/main" id="{3525B2AD-2B95-BD41-A6C7-B458D3210F89}"/>
              </a:ext>
            </a:extLst>
          </p:cNvPr>
          <p:cNvPicPr>
            <a:picLocks noChangeAspect="1"/>
          </p:cNvPicPr>
          <p:nvPr/>
        </p:nvPicPr>
        <p:blipFill>
          <a:blip r:embed="rId2"/>
          <a:stretch>
            <a:fillRect/>
          </a:stretch>
        </p:blipFill>
        <p:spPr>
          <a:xfrm>
            <a:off x="291085" y="2666475"/>
            <a:ext cx="5952059" cy="3900653"/>
          </a:xfrm>
          <a:prstGeom prst="rect">
            <a:avLst/>
          </a:prstGeom>
        </p:spPr>
      </p:pic>
      <p:sp>
        <p:nvSpPr>
          <p:cNvPr id="4" name="TextBox 3">
            <a:extLst>
              <a:ext uri="{FF2B5EF4-FFF2-40B4-BE49-F238E27FC236}">
                <a16:creationId xmlns:a16="http://schemas.microsoft.com/office/drawing/2014/main" id="{448419E6-B8CC-DA4B-83E9-2C054B11125A}"/>
              </a:ext>
            </a:extLst>
          </p:cNvPr>
          <p:cNvSpPr txBox="1"/>
          <p:nvPr/>
        </p:nvSpPr>
        <p:spPr>
          <a:xfrm>
            <a:off x="9700181" y="6188926"/>
            <a:ext cx="2200734" cy="376253"/>
          </a:xfrm>
          <a:prstGeom prst="rect">
            <a:avLst/>
          </a:prstGeom>
          <a:noFill/>
        </p:spPr>
        <p:txBody>
          <a:bodyPr wrap="square" rtlCol="0">
            <a:spAutoFit/>
          </a:bodyPr>
          <a:lstStyle/>
          <a:p>
            <a:r>
              <a:rPr lang="en-US" dirty="0">
                <a:solidFill>
                  <a:schemeClr val="bg1"/>
                </a:solidFill>
              </a:rPr>
              <a:t>CMOS 14.10-304</a:t>
            </a:r>
          </a:p>
        </p:txBody>
      </p:sp>
      <p:sp>
        <p:nvSpPr>
          <p:cNvPr id="3" name="TextBox 2">
            <a:extLst>
              <a:ext uri="{FF2B5EF4-FFF2-40B4-BE49-F238E27FC236}">
                <a16:creationId xmlns:a16="http://schemas.microsoft.com/office/drawing/2014/main" id="{92048122-6968-F946-ABE0-A04D67FC698C}"/>
              </a:ext>
            </a:extLst>
          </p:cNvPr>
          <p:cNvSpPr txBox="1"/>
          <p:nvPr/>
        </p:nvSpPr>
        <p:spPr>
          <a:xfrm>
            <a:off x="11115472" y="480947"/>
            <a:ext cx="434734" cy="369332"/>
          </a:xfrm>
          <a:prstGeom prst="rect">
            <a:avLst/>
          </a:prstGeom>
          <a:noFill/>
        </p:spPr>
        <p:txBody>
          <a:bodyPr wrap="none" rtlCol="0">
            <a:spAutoFit/>
          </a:bodyPr>
          <a:lstStyle/>
          <a:p>
            <a:r>
              <a:rPr lang="en-US" dirty="0">
                <a:solidFill>
                  <a:schemeClr val="bg1"/>
                </a:solidFill>
              </a:rPr>
              <a:t>15</a:t>
            </a:r>
          </a:p>
        </p:txBody>
      </p:sp>
    </p:spTree>
    <p:extLst>
      <p:ext uri="{BB962C8B-B14F-4D97-AF65-F5344CB8AC3E}">
        <p14:creationId xmlns:p14="http://schemas.microsoft.com/office/powerpoint/2010/main" val="1406209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28E7-B2BF-C544-9689-A1BB8FD8AE9E}"/>
              </a:ext>
            </a:extLst>
          </p:cNvPr>
          <p:cNvSpPr>
            <a:spLocks noGrp="1"/>
          </p:cNvSpPr>
          <p:nvPr>
            <p:ph type="title"/>
          </p:nvPr>
        </p:nvSpPr>
        <p:spPr>
          <a:xfrm>
            <a:off x="358345" y="543697"/>
            <a:ext cx="8377882" cy="1572126"/>
          </a:xfrm>
        </p:spPr>
        <p:txBody>
          <a:bodyPr/>
          <a:lstStyle/>
          <a:p>
            <a:r>
              <a:rPr lang="en-US" b="1" dirty="0"/>
              <a:t>Book with one author (Print)</a:t>
            </a:r>
          </a:p>
        </p:txBody>
      </p:sp>
      <p:sp>
        <p:nvSpPr>
          <p:cNvPr id="6" name="TextBox 5">
            <a:extLst>
              <a:ext uri="{FF2B5EF4-FFF2-40B4-BE49-F238E27FC236}">
                <a16:creationId xmlns:a16="http://schemas.microsoft.com/office/drawing/2014/main" id="{17DB6DD0-FFFC-4444-99DF-DB52969EEDD0}"/>
              </a:ext>
            </a:extLst>
          </p:cNvPr>
          <p:cNvSpPr txBox="1"/>
          <p:nvPr/>
        </p:nvSpPr>
        <p:spPr>
          <a:xfrm>
            <a:off x="10322236" y="6133840"/>
            <a:ext cx="1444626" cy="369332"/>
          </a:xfrm>
          <a:prstGeom prst="rect">
            <a:avLst/>
          </a:prstGeom>
          <a:noFill/>
        </p:spPr>
        <p:txBody>
          <a:bodyPr wrap="none" rtlCol="0">
            <a:spAutoFit/>
          </a:bodyPr>
          <a:lstStyle/>
          <a:p>
            <a:r>
              <a:rPr lang="en-US" dirty="0">
                <a:solidFill>
                  <a:schemeClr val="bg1"/>
                </a:solidFill>
              </a:rPr>
              <a:t>CMOS 13.22</a:t>
            </a:r>
          </a:p>
        </p:txBody>
      </p:sp>
      <p:sp>
        <p:nvSpPr>
          <p:cNvPr id="7" name="TextBox 6">
            <a:extLst>
              <a:ext uri="{FF2B5EF4-FFF2-40B4-BE49-F238E27FC236}">
                <a16:creationId xmlns:a16="http://schemas.microsoft.com/office/drawing/2014/main" id="{6A25F9D4-C905-DC4B-8DC3-0B29D9D8A6B1}"/>
              </a:ext>
            </a:extLst>
          </p:cNvPr>
          <p:cNvSpPr txBox="1"/>
          <p:nvPr/>
        </p:nvSpPr>
        <p:spPr>
          <a:xfrm>
            <a:off x="11287156" y="435669"/>
            <a:ext cx="434734" cy="369332"/>
          </a:xfrm>
          <a:prstGeom prst="rect">
            <a:avLst/>
          </a:prstGeom>
          <a:noFill/>
        </p:spPr>
        <p:txBody>
          <a:bodyPr wrap="none" rtlCol="0">
            <a:spAutoFit/>
          </a:bodyPr>
          <a:lstStyle/>
          <a:p>
            <a:r>
              <a:rPr lang="en-US" dirty="0">
                <a:solidFill>
                  <a:schemeClr val="bg1"/>
                </a:solidFill>
              </a:rPr>
              <a:t>16</a:t>
            </a:r>
          </a:p>
        </p:txBody>
      </p:sp>
      <p:sp>
        <p:nvSpPr>
          <p:cNvPr id="8" name="Rounded Rectangle 7">
            <a:extLst>
              <a:ext uri="{FF2B5EF4-FFF2-40B4-BE49-F238E27FC236}">
                <a16:creationId xmlns:a16="http://schemas.microsoft.com/office/drawing/2014/main" id="{80E1FB2C-7BA0-1946-94B1-F730C6AABE19}"/>
              </a:ext>
            </a:extLst>
          </p:cNvPr>
          <p:cNvSpPr/>
          <p:nvPr/>
        </p:nvSpPr>
        <p:spPr>
          <a:xfrm>
            <a:off x="245223" y="2995297"/>
            <a:ext cx="10369358" cy="331900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solidFill>
                <a:schemeClr val="tx1"/>
              </a:solidFill>
            </a:endParaRPr>
          </a:p>
          <a:p>
            <a:endParaRPr lang="en-US" dirty="0">
              <a:solidFill>
                <a:schemeClr val="bg2"/>
              </a:solidFill>
            </a:endParaRPr>
          </a:p>
        </p:txBody>
      </p:sp>
      <p:pic>
        <p:nvPicPr>
          <p:cNvPr id="4" name="Picture 3">
            <a:extLst>
              <a:ext uri="{FF2B5EF4-FFF2-40B4-BE49-F238E27FC236}">
                <a16:creationId xmlns:a16="http://schemas.microsoft.com/office/drawing/2014/main" id="{09A6F36F-538B-3349-9D25-8E0FC8D680A0}"/>
              </a:ext>
            </a:extLst>
          </p:cNvPr>
          <p:cNvPicPr>
            <a:picLocks noChangeAspect="1"/>
          </p:cNvPicPr>
          <p:nvPr/>
        </p:nvPicPr>
        <p:blipFill>
          <a:blip r:embed="rId3"/>
          <a:srcRect/>
          <a:stretch/>
        </p:blipFill>
        <p:spPr>
          <a:xfrm>
            <a:off x="9285402" y="1015088"/>
            <a:ext cx="2098443" cy="3168650"/>
          </a:xfrm>
          <a:prstGeom prst="rect">
            <a:avLst/>
          </a:prstGeom>
        </p:spPr>
      </p:pic>
      <p:sp>
        <p:nvSpPr>
          <p:cNvPr id="5" name="TextBox 4">
            <a:extLst>
              <a:ext uri="{FF2B5EF4-FFF2-40B4-BE49-F238E27FC236}">
                <a16:creationId xmlns:a16="http://schemas.microsoft.com/office/drawing/2014/main" id="{50813BE3-9C0C-0F45-8C6E-3E77C62B3054}"/>
              </a:ext>
            </a:extLst>
          </p:cNvPr>
          <p:cNvSpPr txBox="1"/>
          <p:nvPr/>
        </p:nvSpPr>
        <p:spPr>
          <a:xfrm>
            <a:off x="608390" y="3205384"/>
            <a:ext cx="8677012" cy="2862322"/>
          </a:xfrm>
          <a:prstGeom prst="rect">
            <a:avLst/>
          </a:prstGeom>
          <a:noFill/>
        </p:spPr>
        <p:txBody>
          <a:bodyPr wrap="square" rtlCol="0">
            <a:spAutoFit/>
          </a:bodyPr>
          <a:lstStyle/>
          <a:p>
            <a:r>
              <a:rPr lang="en-US" b="1" dirty="0">
                <a:solidFill>
                  <a:schemeClr val="bg2"/>
                </a:solidFill>
              </a:rPr>
              <a:t>Note:</a:t>
            </a:r>
          </a:p>
          <a:p>
            <a:r>
              <a:rPr lang="en-US" baseline="30000" dirty="0"/>
              <a:t>        1 </a:t>
            </a:r>
            <a:r>
              <a:rPr lang="en-US" dirty="0"/>
              <a:t>Rebecca Sharpless, </a:t>
            </a:r>
            <a:r>
              <a:rPr lang="en-US" i="1" dirty="0"/>
              <a:t>Grain and Fire: A History of Baking in the American South</a:t>
            </a:r>
            <a:r>
              <a:rPr lang="en-US" dirty="0"/>
              <a:t>, (University of North Carolina Press, 2022), 18.</a:t>
            </a:r>
          </a:p>
          <a:p>
            <a:r>
              <a:rPr lang="en-US" dirty="0"/>
              <a:t> </a:t>
            </a:r>
          </a:p>
          <a:p>
            <a:r>
              <a:rPr lang="en-US" b="1" dirty="0">
                <a:solidFill>
                  <a:schemeClr val="bg2"/>
                </a:solidFill>
              </a:rPr>
              <a:t>Short Form: </a:t>
            </a:r>
            <a:r>
              <a:rPr lang="en-US" b="1" baseline="30000" dirty="0">
                <a:solidFill>
                  <a:schemeClr val="bg2"/>
                </a:solidFill>
              </a:rPr>
              <a:t> </a:t>
            </a:r>
          </a:p>
          <a:p>
            <a:r>
              <a:rPr lang="en-US" b="1" baseline="30000" dirty="0">
                <a:solidFill>
                  <a:schemeClr val="bg2"/>
                </a:solidFill>
              </a:rPr>
              <a:t>       </a:t>
            </a:r>
            <a:r>
              <a:rPr lang="en-US" baseline="30000" dirty="0"/>
              <a:t>2 </a:t>
            </a:r>
            <a:r>
              <a:rPr lang="en-US" dirty="0"/>
              <a:t>Sharpless, </a:t>
            </a:r>
            <a:r>
              <a:rPr lang="en-US" i="1" dirty="0"/>
              <a:t>Grain and Fire</a:t>
            </a:r>
            <a:r>
              <a:rPr lang="en-US" dirty="0"/>
              <a:t>, 23. </a:t>
            </a:r>
          </a:p>
          <a:p>
            <a:endParaRPr lang="en-US" dirty="0"/>
          </a:p>
          <a:p>
            <a:r>
              <a:rPr lang="en-US" b="1" dirty="0">
                <a:solidFill>
                  <a:schemeClr val="bg2"/>
                </a:solidFill>
              </a:rPr>
              <a:t>Bibliography: </a:t>
            </a:r>
          </a:p>
          <a:p>
            <a:r>
              <a:rPr lang="en-US" dirty="0"/>
              <a:t>Sharpless, Rebecca. </a:t>
            </a:r>
            <a:r>
              <a:rPr lang="en-US" i="1" dirty="0"/>
              <a:t>Grain and Fire: A History of Baking in the American     </a:t>
            </a:r>
            <a:endParaRPr lang="en-US" dirty="0"/>
          </a:p>
          <a:p>
            <a:r>
              <a:rPr lang="en-US" i="1" dirty="0"/>
              <a:t>     South</a:t>
            </a:r>
            <a:r>
              <a:rPr lang="en-US" dirty="0"/>
              <a:t>. University of North Carolina Press, 2022. </a:t>
            </a:r>
          </a:p>
        </p:txBody>
      </p:sp>
    </p:spTree>
    <p:extLst>
      <p:ext uri="{BB962C8B-B14F-4D97-AF65-F5344CB8AC3E}">
        <p14:creationId xmlns:p14="http://schemas.microsoft.com/office/powerpoint/2010/main" val="3106189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28E7-B2BF-C544-9689-A1BB8FD8AE9E}"/>
              </a:ext>
            </a:extLst>
          </p:cNvPr>
          <p:cNvSpPr>
            <a:spLocks noGrp="1"/>
          </p:cNvSpPr>
          <p:nvPr>
            <p:ph type="title"/>
          </p:nvPr>
        </p:nvSpPr>
        <p:spPr>
          <a:xfrm>
            <a:off x="358345" y="543697"/>
            <a:ext cx="8377882" cy="1572126"/>
          </a:xfrm>
        </p:spPr>
        <p:txBody>
          <a:bodyPr/>
          <a:lstStyle/>
          <a:p>
            <a:r>
              <a:rPr lang="en-US" b="1" dirty="0"/>
              <a:t>Books consulted online</a:t>
            </a:r>
          </a:p>
        </p:txBody>
      </p:sp>
      <p:sp>
        <p:nvSpPr>
          <p:cNvPr id="6" name="TextBox 5">
            <a:extLst>
              <a:ext uri="{FF2B5EF4-FFF2-40B4-BE49-F238E27FC236}">
                <a16:creationId xmlns:a16="http://schemas.microsoft.com/office/drawing/2014/main" id="{2E935D87-888F-7E49-96AF-71146D1C0ABB}"/>
              </a:ext>
            </a:extLst>
          </p:cNvPr>
          <p:cNvSpPr txBox="1"/>
          <p:nvPr/>
        </p:nvSpPr>
        <p:spPr>
          <a:xfrm>
            <a:off x="9771280" y="6306132"/>
            <a:ext cx="1569660" cy="646331"/>
          </a:xfrm>
          <a:prstGeom prst="rect">
            <a:avLst/>
          </a:prstGeom>
          <a:noFill/>
        </p:spPr>
        <p:txBody>
          <a:bodyPr wrap="none" rtlCol="0">
            <a:spAutoFit/>
          </a:bodyPr>
          <a:lstStyle/>
          <a:p>
            <a:r>
              <a:rPr lang="en-US" dirty="0">
                <a:solidFill>
                  <a:schemeClr val="bg1"/>
                </a:solidFill>
              </a:rPr>
              <a:t>CMOS 14.161</a:t>
            </a:r>
          </a:p>
          <a:p>
            <a:endParaRPr lang="en-US" dirty="0">
              <a:solidFill>
                <a:schemeClr val="bg1"/>
              </a:solidFill>
            </a:endParaRPr>
          </a:p>
        </p:txBody>
      </p:sp>
      <p:sp>
        <p:nvSpPr>
          <p:cNvPr id="7" name="TextBox 6">
            <a:extLst>
              <a:ext uri="{FF2B5EF4-FFF2-40B4-BE49-F238E27FC236}">
                <a16:creationId xmlns:a16="http://schemas.microsoft.com/office/drawing/2014/main" id="{8F451033-CD00-7941-90B9-3F695ABBA062}"/>
              </a:ext>
            </a:extLst>
          </p:cNvPr>
          <p:cNvSpPr txBox="1"/>
          <p:nvPr/>
        </p:nvSpPr>
        <p:spPr>
          <a:xfrm>
            <a:off x="11287156" y="435669"/>
            <a:ext cx="434734" cy="369332"/>
          </a:xfrm>
          <a:prstGeom prst="rect">
            <a:avLst/>
          </a:prstGeom>
          <a:noFill/>
        </p:spPr>
        <p:txBody>
          <a:bodyPr wrap="none" rtlCol="0">
            <a:spAutoFit/>
          </a:bodyPr>
          <a:lstStyle/>
          <a:p>
            <a:r>
              <a:rPr lang="en-US" dirty="0">
                <a:solidFill>
                  <a:schemeClr val="bg1"/>
                </a:solidFill>
              </a:rPr>
              <a:t>17</a:t>
            </a:r>
          </a:p>
        </p:txBody>
      </p:sp>
      <p:sp>
        <p:nvSpPr>
          <p:cNvPr id="9" name="Rounded Rectangle 8">
            <a:extLst>
              <a:ext uri="{FF2B5EF4-FFF2-40B4-BE49-F238E27FC236}">
                <a16:creationId xmlns:a16="http://schemas.microsoft.com/office/drawing/2014/main" id="{3C4B8019-37C7-0040-B5E4-E9100539F999}"/>
              </a:ext>
            </a:extLst>
          </p:cNvPr>
          <p:cNvSpPr/>
          <p:nvPr/>
        </p:nvSpPr>
        <p:spPr>
          <a:xfrm>
            <a:off x="470633" y="2871666"/>
            <a:ext cx="8449248" cy="369331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solidFill>
                <a:schemeClr val="tx1"/>
              </a:solidFill>
            </a:endParaRPr>
          </a:p>
          <a:p>
            <a:endParaRPr lang="en-US" dirty="0">
              <a:solidFill>
                <a:schemeClr val="bg2"/>
              </a:solidFill>
            </a:endParaRPr>
          </a:p>
        </p:txBody>
      </p:sp>
      <p:sp>
        <p:nvSpPr>
          <p:cNvPr id="10" name="TextBox 9">
            <a:extLst>
              <a:ext uri="{FF2B5EF4-FFF2-40B4-BE49-F238E27FC236}">
                <a16:creationId xmlns:a16="http://schemas.microsoft.com/office/drawing/2014/main" id="{94C32C13-2201-9D48-B4F3-A0A6802CC28F}"/>
              </a:ext>
            </a:extLst>
          </p:cNvPr>
          <p:cNvSpPr txBox="1"/>
          <p:nvPr/>
        </p:nvSpPr>
        <p:spPr>
          <a:xfrm>
            <a:off x="851060" y="2935978"/>
            <a:ext cx="8266392" cy="3693319"/>
          </a:xfrm>
          <a:prstGeom prst="rect">
            <a:avLst/>
          </a:prstGeom>
          <a:noFill/>
        </p:spPr>
        <p:txBody>
          <a:bodyPr wrap="square" rtlCol="0">
            <a:spAutoFit/>
          </a:bodyPr>
          <a:lstStyle/>
          <a:p>
            <a:r>
              <a:rPr lang="en-US" b="1" dirty="0">
                <a:solidFill>
                  <a:schemeClr val="bg2"/>
                </a:solidFill>
                <a:cs typeface="Calibri" panose="020F0502020204030204" pitchFamily="34" charset="0"/>
              </a:rPr>
              <a:t>Note: </a:t>
            </a:r>
          </a:p>
          <a:p>
            <a:r>
              <a:rPr lang="en-US" baseline="30000" dirty="0">
                <a:cs typeface="Calibri" panose="020F0502020204030204" pitchFamily="34" charset="0"/>
              </a:rPr>
              <a:t>           9 </a:t>
            </a:r>
            <a:r>
              <a:rPr lang="en-US" dirty="0">
                <a:cs typeface="Calibri" panose="020F0502020204030204" pitchFamily="34" charset="0"/>
              </a:rPr>
              <a:t>Hans </a:t>
            </a:r>
            <a:r>
              <a:rPr lang="en-US" dirty="0" err="1">
                <a:cs typeface="Calibri" panose="020F0502020204030204" pitchFamily="34" charset="0"/>
              </a:rPr>
              <a:t>Vaihinger</a:t>
            </a:r>
            <a:r>
              <a:rPr lang="en-US" dirty="0">
                <a:cs typeface="Calibri" panose="020F0502020204030204" pitchFamily="34" charset="0"/>
              </a:rPr>
              <a:t>, </a:t>
            </a:r>
            <a:r>
              <a:rPr lang="en-US" i="1" dirty="0">
                <a:cs typeface="Calibri" panose="020F0502020204030204" pitchFamily="34" charset="0"/>
              </a:rPr>
              <a:t>The Philosophy of “As If</a:t>
            </a:r>
            <a:r>
              <a:rPr lang="en-US" dirty="0">
                <a:cs typeface="Calibri" panose="020F0502020204030204" pitchFamily="34" charset="0"/>
              </a:rPr>
              <a:t>,” translated by </a:t>
            </a:r>
          </a:p>
          <a:p>
            <a:r>
              <a:rPr lang="en-US" dirty="0">
                <a:cs typeface="Calibri" panose="020F0502020204030204" pitchFamily="34" charset="0"/>
              </a:rPr>
              <a:t>C.K. </a:t>
            </a:r>
            <a:r>
              <a:rPr lang="en-US" dirty="0" err="1">
                <a:cs typeface="Calibri" panose="020F0502020204030204" pitchFamily="34" charset="0"/>
              </a:rPr>
              <a:t>Odgen</a:t>
            </a:r>
            <a:r>
              <a:rPr lang="en-US" dirty="0">
                <a:cs typeface="Calibri" panose="020F0502020204030204" pitchFamily="34" charset="0"/>
              </a:rPr>
              <a:t>, (Kegan Paul, Trench,&amp; </a:t>
            </a:r>
            <a:r>
              <a:rPr lang="en-US" dirty="0" err="1">
                <a:cs typeface="Calibri" panose="020F0502020204030204" pitchFamily="34" charset="0"/>
              </a:rPr>
              <a:t>Trubner</a:t>
            </a:r>
            <a:r>
              <a:rPr lang="en-US" dirty="0">
                <a:cs typeface="Calibri" panose="020F0502020204030204" pitchFamily="34" charset="0"/>
              </a:rPr>
              <a:t>, 1935),16,</a:t>
            </a:r>
          </a:p>
          <a:p>
            <a:r>
              <a:rPr lang="en-US" dirty="0">
                <a:cs typeface="Calibri" panose="020F0502020204030204" pitchFamily="34" charset="0"/>
              </a:rPr>
              <a:t> </a:t>
            </a:r>
            <a:r>
              <a:rPr lang="en-US" dirty="0">
                <a:cs typeface="Calibri" panose="020F0502020204030204" pitchFamily="34" charset="0"/>
                <a:hlinkClick r:id="rId2"/>
              </a:rPr>
              <a:t>https://archive.org/details/in.ernet.dli.2015.188061</a:t>
            </a:r>
            <a:r>
              <a:rPr lang="en-US" dirty="0">
                <a:cs typeface="Calibri" panose="020F0502020204030204" pitchFamily="34" charset="0"/>
              </a:rPr>
              <a:t>.</a:t>
            </a:r>
          </a:p>
          <a:p>
            <a:endParaRPr lang="en-US" dirty="0">
              <a:cs typeface="Calibri" panose="020F0502020204030204" pitchFamily="34" charset="0"/>
            </a:endParaRPr>
          </a:p>
          <a:p>
            <a:r>
              <a:rPr lang="en-US" b="1" dirty="0">
                <a:solidFill>
                  <a:schemeClr val="bg2"/>
                </a:solidFill>
                <a:cs typeface="Calibri" panose="020F0502020204030204" pitchFamily="34" charset="0"/>
              </a:rPr>
              <a:t>Short Form:   </a:t>
            </a:r>
          </a:p>
          <a:p>
            <a:r>
              <a:rPr lang="en-US" b="1" dirty="0">
                <a:solidFill>
                  <a:schemeClr val="bg2"/>
                </a:solidFill>
                <a:cs typeface="Calibri" panose="020F0502020204030204" pitchFamily="34" charset="0"/>
              </a:rPr>
              <a:t>       </a:t>
            </a:r>
            <a:r>
              <a:rPr lang="en-US" baseline="30000" dirty="0">
                <a:cs typeface="Calibri" panose="020F0502020204030204" pitchFamily="34" charset="0"/>
              </a:rPr>
              <a:t>10</a:t>
            </a:r>
            <a:r>
              <a:rPr lang="en-US" dirty="0">
                <a:cs typeface="Calibri" panose="020F0502020204030204" pitchFamily="34" charset="0"/>
              </a:rPr>
              <a:t> </a:t>
            </a:r>
            <a:r>
              <a:rPr lang="en-US" dirty="0" err="1">
                <a:cs typeface="Calibri" panose="020F0502020204030204" pitchFamily="34" charset="0"/>
              </a:rPr>
              <a:t>Vahinger</a:t>
            </a:r>
            <a:r>
              <a:rPr lang="en-US" dirty="0">
                <a:cs typeface="Calibri" panose="020F0502020204030204" pitchFamily="34" charset="0"/>
              </a:rPr>
              <a:t>, </a:t>
            </a:r>
            <a:r>
              <a:rPr lang="en-US" i="1" dirty="0">
                <a:cs typeface="Calibri" panose="020F0502020204030204" pitchFamily="34" charset="0"/>
              </a:rPr>
              <a:t>The Philosophy of “As If,” 17.</a:t>
            </a:r>
            <a:endParaRPr lang="en-US" dirty="0">
              <a:cs typeface="Calibri" panose="020F0502020204030204" pitchFamily="34" charset="0"/>
            </a:endParaRPr>
          </a:p>
          <a:p>
            <a:endParaRPr lang="en-US" dirty="0">
              <a:cs typeface="Calibri" panose="020F0502020204030204" pitchFamily="34" charset="0"/>
            </a:endParaRPr>
          </a:p>
          <a:p>
            <a:r>
              <a:rPr lang="en-US" b="1" dirty="0">
                <a:solidFill>
                  <a:schemeClr val="bg2"/>
                </a:solidFill>
                <a:cs typeface="Calibri" panose="020F0502020204030204" pitchFamily="34" charset="0"/>
              </a:rPr>
              <a:t>Bibliography</a:t>
            </a:r>
            <a:r>
              <a:rPr lang="en-US" b="1" dirty="0">
                <a:cs typeface="Calibri" panose="020F0502020204030204" pitchFamily="34" charset="0"/>
              </a:rPr>
              <a:t>: </a:t>
            </a:r>
          </a:p>
          <a:p>
            <a:r>
              <a:rPr lang="en-US" dirty="0">
                <a:cs typeface="Calibri" panose="020F0502020204030204" pitchFamily="34" charset="0"/>
              </a:rPr>
              <a:t>	</a:t>
            </a:r>
            <a:r>
              <a:rPr lang="en-US" dirty="0" err="1">
                <a:cs typeface="Calibri" panose="020F0502020204030204" pitchFamily="34" charset="0"/>
              </a:rPr>
              <a:t>Vaihinger</a:t>
            </a:r>
            <a:r>
              <a:rPr lang="en-US" dirty="0">
                <a:cs typeface="Calibri" panose="020F0502020204030204" pitchFamily="34" charset="0"/>
              </a:rPr>
              <a:t>, Hans. </a:t>
            </a:r>
            <a:r>
              <a:rPr lang="en-US" i="1" dirty="0">
                <a:cs typeface="Calibri" panose="020F0502020204030204" pitchFamily="34" charset="0"/>
              </a:rPr>
              <a:t>The Philosophy of “As If</a:t>
            </a:r>
            <a:r>
              <a:rPr lang="en-US" dirty="0">
                <a:cs typeface="Calibri" panose="020F0502020204030204" pitchFamily="34" charset="0"/>
              </a:rPr>
              <a:t>,” translated by C.K. </a:t>
            </a:r>
            <a:r>
              <a:rPr lang="en-US" dirty="0" err="1">
                <a:cs typeface="Calibri" panose="020F0502020204030204" pitchFamily="34" charset="0"/>
              </a:rPr>
              <a:t>Odgen</a:t>
            </a:r>
            <a:r>
              <a:rPr lang="en-US" dirty="0">
                <a:cs typeface="Calibri" panose="020F0502020204030204" pitchFamily="34" charset="0"/>
              </a:rPr>
              <a:t>. Kegan Paul, Trench,&amp; </a:t>
            </a:r>
            <a:r>
              <a:rPr lang="en-US" dirty="0" err="1">
                <a:cs typeface="Calibri" panose="020F0502020204030204" pitchFamily="34" charset="0"/>
              </a:rPr>
              <a:t>Trubner</a:t>
            </a:r>
            <a:r>
              <a:rPr lang="en-US" dirty="0">
                <a:cs typeface="Calibri" panose="020F0502020204030204" pitchFamily="34" charset="0"/>
              </a:rPr>
              <a:t>, 1935. </a:t>
            </a:r>
          </a:p>
          <a:p>
            <a:r>
              <a:rPr lang="en-US" dirty="0">
                <a:cs typeface="Calibri" panose="020F0502020204030204" pitchFamily="34" charset="0"/>
              </a:rPr>
              <a:t>      https://</a:t>
            </a:r>
            <a:r>
              <a:rPr lang="en-US" dirty="0" err="1">
                <a:cs typeface="Calibri" panose="020F0502020204030204" pitchFamily="34" charset="0"/>
              </a:rPr>
              <a:t>archive.org</a:t>
            </a:r>
            <a:r>
              <a:rPr lang="en-US" dirty="0">
                <a:cs typeface="Calibri" panose="020F0502020204030204" pitchFamily="34" charset="0"/>
              </a:rPr>
              <a:t>/details/in.ernet.dli.2015.188061</a:t>
            </a:r>
            <a:r>
              <a:rPr lang="en-US" sz="2000" dirty="0">
                <a:cs typeface="Calibri" panose="020F0502020204030204" pitchFamily="34" charset="0"/>
              </a:rPr>
              <a:t>.</a:t>
            </a:r>
          </a:p>
          <a:p>
            <a:endParaRPr lang="en-US" dirty="0"/>
          </a:p>
        </p:txBody>
      </p:sp>
      <p:pic>
        <p:nvPicPr>
          <p:cNvPr id="4" name="Picture 3" descr="Text, letter&#10;&#10;Description automatically generated">
            <a:extLst>
              <a:ext uri="{FF2B5EF4-FFF2-40B4-BE49-F238E27FC236}">
                <a16:creationId xmlns:a16="http://schemas.microsoft.com/office/drawing/2014/main" id="{FD6B3468-5EF7-0A45-B644-0C4314565948}"/>
              </a:ext>
            </a:extLst>
          </p:cNvPr>
          <p:cNvPicPr>
            <a:picLocks noChangeAspect="1"/>
          </p:cNvPicPr>
          <p:nvPr/>
        </p:nvPicPr>
        <p:blipFill>
          <a:blip r:embed="rId3"/>
          <a:stretch>
            <a:fillRect/>
          </a:stretch>
        </p:blipFill>
        <p:spPr>
          <a:xfrm>
            <a:off x="7688574" y="620335"/>
            <a:ext cx="3223468" cy="4580467"/>
          </a:xfrm>
          <a:prstGeom prst="rect">
            <a:avLst/>
          </a:prstGeom>
        </p:spPr>
      </p:pic>
    </p:spTree>
    <p:extLst>
      <p:ext uri="{BB962C8B-B14F-4D97-AF65-F5344CB8AC3E}">
        <p14:creationId xmlns:p14="http://schemas.microsoft.com/office/powerpoint/2010/main" val="2647819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28E7-B2BF-C544-9689-A1BB8FD8AE9E}"/>
              </a:ext>
            </a:extLst>
          </p:cNvPr>
          <p:cNvSpPr>
            <a:spLocks noGrp="1"/>
          </p:cNvSpPr>
          <p:nvPr>
            <p:ph type="title"/>
          </p:nvPr>
        </p:nvSpPr>
        <p:spPr>
          <a:xfrm>
            <a:off x="358345" y="543697"/>
            <a:ext cx="8377882" cy="1572126"/>
          </a:xfrm>
        </p:spPr>
        <p:txBody>
          <a:bodyPr/>
          <a:lstStyle/>
          <a:p>
            <a:r>
              <a:rPr lang="en-US" b="1" dirty="0"/>
              <a:t>CONTRIBUTION TO A MULTI-AUTHORED BOOK OF ESSAYS</a:t>
            </a:r>
          </a:p>
        </p:txBody>
      </p:sp>
      <p:sp>
        <p:nvSpPr>
          <p:cNvPr id="4" name="TextBox 3">
            <a:extLst>
              <a:ext uri="{FF2B5EF4-FFF2-40B4-BE49-F238E27FC236}">
                <a16:creationId xmlns:a16="http://schemas.microsoft.com/office/drawing/2014/main" id="{1B5611AC-40BA-2640-BB13-8EB75F650A1C}"/>
              </a:ext>
            </a:extLst>
          </p:cNvPr>
          <p:cNvSpPr txBox="1"/>
          <p:nvPr/>
        </p:nvSpPr>
        <p:spPr>
          <a:xfrm>
            <a:off x="10081659" y="6314303"/>
            <a:ext cx="1319592" cy="369332"/>
          </a:xfrm>
          <a:prstGeom prst="rect">
            <a:avLst/>
          </a:prstGeom>
          <a:noFill/>
        </p:spPr>
        <p:txBody>
          <a:bodyPr wrap="none" rtlCol="0">
            <a:spAutoFit/>
          </a:bodyPr>
          <a:lstStyle/>
          <a:p>
            <a:r>
              <a:rPr lang="en-US" dirty="0">
                <a:solidFill>
                  <a:schemeClr val="bg1"/>
                </a:solidFill>
              </a:rPr>
              <a:t>CMOS 14.9</a:t>
            </a:r>
          </a:p>
        </p:txBody>
      </p:sp>
      <p:sp>
        <p:nvSpPr>
          <p:cNvPr id="6" name="TextBox 5">
            <a:extLst>
              <a:ext uri="{FF2B5EF4-FFF2-40B4-BE49-F238E27FC236}">
                <a16:creationId xmlns:a16="http://schemas.microsoft.com/office/drawing/2014/main" id="{BC59B348-95C0-0942-9978-CE73FB0C1A36}"/>
              </a:ext>
            </a:extLst>
          </p:cNvPr>
          <p:cNvSpPr txBox="1"/>
          <p:nvPr/>
        </p:nvSpPr>
        <p:spPr>
          <a:xfrm>
            <a:off x="11287156" y="435669"/>
            <a:ext cx="434734" cy="369332"/>
          </a:xfrm>
          <a:prstGeom prst="rect">
            <a:avLst/>
          </a:prstGeom>
          <a:noFill/>
        </p:spPr>
        <p:txBody>
          <a:bodyPr wrap="none" rtlCol="0">
            <a:spAutoFit/>
          </a:bodyPr>
          <a:lstStyle/>
          <a:p>
            <a:r>
              <a:rPr lang="en-US" dirty="0">
                <a:solidFill>
                  <a:schemeClr val="bg1"/>
                </a:solidFill>
              </a:rPr>
              <a:t>18</a:t>
            </a:r>
          </a:p>
        </p:txBody>
      </p:sp>
      <p:sp>
        <p:nvSpPr>
          <p:cNvPr id="7" name="Rounded Rectangle 6">
            <a:extLst>
              <a:ext uri="{FF2B5EF4-FFF2-40B4-BE49-F238E27FC236}">
                <a16:creationId xmlns:a16="http://schemas.microsoft.com/office/drawing/2014/main" id="{5D3FE500-8006-0E4D-91A7-7FE47FA5F589}"/>
              </a:ext>
            </a:extLst>
          </p:cNvPr>
          <p:cNvSpPr/>
          <p:nvPr/>
        </p:nvSpPr>
        <p:spPr>
          <a:xfrm>
            <a:off x="787923" y="2392786"/>
            <a:ext cx="8106926" cy="417607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b="1" dirty="0">
              <a:solidFill>
                <a:schemeClr val="bg2"/>
              </a:solidFill>
            </a:endParaRPr>
          </a:p>
          <a:p>
            <a:pPr lvl="0"/>
            <a:r>
              <a:rPr lang="en-US" sz="1600" b="1" dirty="0">
                <a:solidFill>
                  <a:schemeClr val="bg2"/>
                </a:solidFill>
              </a:rPr>
              <a:t>Note:  </a:t>
            </a:r>
          </a:p>
          <a:p>
            <a:pPr lvl="0"/>
            <a:r>
              <a:rPr lang="en-US" sz="1800" baseline="30000" dirty="0">
                <a:solidFill>
                  <a:srgbClr val="000000"/>
                </a:solidFill>
                <a:effectLst/>
                <a:ea typeface="Arial" panose="020B0604020202020204" pitchFamily="34" charset="0"/>
              </a:rPr>
              <a:t>         5 </a:t>
            </a:r>
            <a:r>
              <a:rPr lang="en-US" sz="1800" dirty="0">
                <a:solidFill>
                  <a:srgbClr val="000000"/>
                </a:solidFill>
                <a:effectLst/>
                <a:ea typeface="Arial" panose="020B0604020202020204" pitchFamily="34" charset="0"/>
              </a:rPr>
              <a:t>Mary D. Sheriff, “The Cradle is Empty: Elisabeth </a:t>
            </a:r>
            <a:r>
              <a:rPr lang="en-US" sz="1800" dirty="0" err="1">
                <a:solidFill>
                  <a:srgbClr val="000000"/>
                </a:solidFill>
                <a:effectLst/>
                <a:ea typeface="Arial" panose="020B0604020202020204" pitchFamily="34" charset="0"/>
              </a:rPr>
              <a:t>Vigée</a:t>
            </a:r>
            <a:r>
              <a:rPr lang="en-US" sz="1800" dirty="0">
                <a:solidFill>
                  <a:srgbClr val="000000"/>
                </a:solidFill>
                <a:effectLst/>
                <a:ea typeface="Arial" panose="020B0604020202020204" pitchFamily="34" charset="0"/>
              </a:rPr>
              <a:t>-Lebrun, Marie-Antoinette and the Problem of Intention,” in </a:t>
            </a:r>
            <a:r>
              <a:rPr lang="en-US" sz="1800" i="1" dirty="0">
                <a:solidFill>
                  <a:srgbClr val="000000"/>
                </a:solidFill>
                <a:effectLst/>
                <a:ea typeface="Arial" panose="020B0604020202020204" pitchFamily="34" charset="0"/>
              </a:rPr>
              <a:t>Women and the Politics of Identity in Eighteenth-Century Europe, </a:t>
            </a:r>
            <a:r>
              <a:rPr lang="en-US" sz="1800" dirty="0">
                <a:solidFill>
                  <a:srgbClr val="000000"/>
                </a:solidFill>
                <a:effectLst/>
                <a:ea typeface="Arial" panose="020B0604020202020204" pitchFamily="34" charset="0"/>
              </a:rPr>
              <a:t>ed. Jennifer Milam and Melissa Hyde (Ashgate Press 2004), 168.</a:t>
            </a:r>
          </a:p>
          <a:p>
            <a:pPr lvl="0"/>
            <a:endParaRPr lang="en-US" b="1" dirty="0">
              <a:solidFill>
                <a:schemeClr val="bg2"/>
              </a:solidFill>
              <a:latin typeface="Calibri Light" panose="020F0302020204030204" pitchFamily="34" charset="0"/>
            </a:endParaRPr>
          </a:p>
          <a:p>
            <a:pPr lvl="0"/>
            <a:r>
              <a:rPr lang="en-US" b="1" dirty="0">
                <a:solidFill>
                  <a:schemeClr val="bg2"/>
                </a:solidFill>
              </a:rPr>
              <a:t>Short Form</a:t>
            </a:r>
            <a:r>
              <a:rPr lang="en-US" dirty="0">
                <a:solidFill>
                  <a:srgbClr val="000000"/>
                </a:solidFill>
              </a:rPr>
              <a:t>: </a:t>
            </a:r>
          </a:p>
          <a:p>
            <a:pPr lvl="0"/>
            <a:r>
              <a:rPr lang="en-US" sz="1800" baseline="30000" dirty="0">
                <a:solidFill>
                  <a:srgbClr val="000000"/>
                </a:solidFill>
                <a:effectLst/>
                <a:ea typeface="Arial" panose="020B0604020202020204" pitchFamily="34" charset="0"/>
              </a:rPr>
              <a:t>         6 </a:t>
            </a:r>
            <a:r>
              <a:rPr lang="en-US" sz="1800" dirty="0">
                <a:solidFill>
                  <a:srgbClr val="000000"/>
                </a:solidFill>
                <a:effectLst/>
                <a:ea typeface="Arial" panose="020B0604020202020204" pitchFamily="34" charset="0"/>
              </a:rPr>
              <a:t>Sheriff,  “The Cradle is Empty,” 168.</a:t>
            </a:r>
          </a:p>
          <a:p>
            <a:pPr lvl="0"/>
            <a:endParaRPr lang="en-US" sz="1800" dirty="0">
              <a:solidFill>
                <a:srgbClr val="000000"/>
              </a:solidFill>
              <a:effectLst/>
              <a:ea typeface="Arial" panose="020B0604020202020204" pitchFamily="34" charset="0"/>
            </a:endParaRPr>
          </a:p>
          <a:p>
            <a:pPr lvl="0"/>
            <a:r>
              <a:rPr lang="en-US" b="1" dirty="0">
                <a:solidFill>
                  <a:schemeClr val="bg2"/>
                </a:solidFill>
                <a:ea typeface="Arial" panose="020B0604020202020204" pitchFamily="34" charset="0"/>
              </a:rPr>
              <a:t>Bibliography:</a:t>
            </a:r>
          </a:p>
          <a:p>
            <a:pPr lvl="0"/>
            <a:r>
              <a:rPr lang="en-US" sz="1800" dirty="0">
                <a:solidFill>
                  <a:srgbClr val="000000"/>
                </a:solidFill>
                <a:effectLst/>
                <a:ea typeface="Arial" panose="020B0604020202020204" pitchFamily="34" charset="0"/>
              </a:rPr>
              <a:t>Sheriff, Mary D. “The Cradle is Empty: Elisabeth </a:t>
            </a:r>
            <a:r>
              <a:rPr lang="en-US" sz="1800" dirty="0" err="1">
                <a:solidFill>
                  <a:srgbClr val="000000"/>
                </a:solidFill>
                <a:effectLst/>
                <a:ea typeface="Arial" panose="020B0604020202020204" pitchFamily="34" charset="0"/>
              </a:rPr>
              <a:t>Vigée</a:t>
            </a:r>
            <a:r>
              <a:rPr lang="en-US" sz="1800" dirty="0">
                <a:solidFill>
                  <a:srgbClr val="000000"/>
                </a:solidFill>
                <a:effectLst/>
                <a:ea typeface="Arial" panose="020B0604020202020204" pitchFamily="34" charset="0"/>
              </a:rPr>
              <a:t>-Lebrun, Marie-</a:t>
            </a:r>
          </a:p>
          <a:p>
            <a:pPr lvl="0"/>
            <a:r>
              <a:rPr lang="en-US" dirty="0">
                <a:solidFill>
                  <a:srgbClr val="000000"/>
                </a:solidFill>
                <a:ea typeface="Arial" panose="020B0604020202020204" pitchFamily="34" charset="0"/>
              </a:rPr>
              <a:t>      </a:t>
            </a:r>
            <a:r>
              <a:rPr lang="en-US" sz="1800" dirty="0">
                <a:solidFill>
                  <a:srgbClr val="000000"/>
                </a:solidFill>
                <a:effectLst/>
                <a:ea typeface="Arial" panose="020B0604020202020204" pitchFamily="34" charset="0"/>
              </a:rPr>
              <a:t>Antoinette and the Problem of Intention.” In </a:t>
            </a:r>
            <a:r>
              <a:rPr lang="en-US" sz="1800" i="1" dirty="0">
                <a:solidFill>
                  <a:srgbClr val="000000"/>
                </a:solidFill>
                <a:effectLst/>
                <a:ea typeface="Arial" panose="020B0604020202020204" pitchFamily="34" charset="0"/>
              </a:rPr>
              <a:t>Women and the Politics </a:t>
            </a:r>
          </a:p>
          <a:p>
            <a:pPr lvl="0"/>
            <a:r>
              <a:rPr lang="en-US" i="1" dirty="0">
                <a:solidFill>
                  <a:srgbClr val="000000"/>
                </a:solidFill>
                <a:ea typeface="Arial" panose="020B0604020202020204" pitchFamily="34" charset="0"/>
              </a:rPr>
              <a:t>     </a:t>
            </a:r>
            <a:r>
              <a:rPr lang="en-US" sz="1800" i="1" dirty="0">
                <a:solidFill>
                  <a:srgbClr val="000000"/>
                </a:solidFill>
                <a:effectLst/>
                <a:ea typeface="Arial" panose="020B0604020202020204" pitchFamily="34" charset="0"/>
              </a:rPr>
              <a:t>of Identity in Eighteenth-Century Europe, </a:t>
            </a:r>
            <a:r>
              <a:rPr lang="en-US" sz="1800" dirty="0">
                <a:solidFill>
                  <a:srgbClr val="000000"/>
                </a:solidFill>
                <a:effectLst/>
                <a:ea typeface="Arial" panose="020B0604020202020204" pitchFamily="34" charset="0"/>
              </a:rPr>
              <a:t>edited by Jennifer Milam </a:t>
            </a:r>
          </a:p>
          <a:p>
            <a:pPr lvl="0"/>
            <a:r>
              <a:rPr lang="en-US" dirty="0">
                <a:solidFill>
                  <a:srgbClr val="000000"/>
                </a:solidFill>
                <a:ea typeface="Arial" panose="020B0604020202020204" pitchFamily="34" charset="0"/>
              </a:rPr>
              <a:t>     </a:t>
            </a:r>
            <a:r>
              <a:rPr lang="en-US" sz="1800" dirty="0">
                <a:solidFill>
                  <a:srgbClr val="000000"/>
                </a:solidFill>
                <a:effectLst/>
                <a:ea typeface="Arial" panose="020B0604020202020204" pitchFamily="34" charset="0"/>
              </a:rPr>
              <a:t>and Melissa Hyde. Ashgate Press, 2004, 164-187.</a:t>
            </a:r>
            <a:r>
              <a:rPr lang="en-US" dirty="0">
                <a:effectLst/>
              </a:rPr>
              <a:t> </a:t>
            </a:r>
            <a:r>
              <a:rPr lang="en-US" dirty="0">
                <a:solidFill>
                  <a:srgbClr val="000000"/>
                </a:solidFill>
                <a:ea typeface="Arial" panose="020B0604020202020204" pitchFamily="34" charset="0"/>
              </a:rPr>
              <a:t> </a:t>
            </a:r>
          </a:p>
          <a:p>
            <a:pPr lvl="0"/>
            <a:endParaRPr lang="en-US" sz="1800" dirty="0">
              <a:solidFill>
                <a:srgbClr val="000000"/>
              </a:solidFill>
              <a:effectLst/>
              <a:ea typeface="Arial" panose="020B0604020202020204" pitchFamily="34" charset="0"/>
            </a:endParaRPr>
          </a:p>
        </p:txBody>
      </p:sp>
    </p:spTree>
    <p:extLst>
      <p:ext uri="{BB962C8B-B14F-4D97-AF65-F5344CB8AC3E}">
        <p14:creationId xmlns:p14="http://schemas.microsoft.com/office/powerpoint/2010/main" val="3635335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25021F-63F4-2D44-AA70-9C19DB47F4D8}"/>
              </a:ext>
            </a:extLst>
          </p:cNvPr>
          <p:cNvSpPr>
            <a:spLocks noGrp="1"/>
          </p:cNvSpPr>
          <p:nvPr>
            <p:ph type="title"/>
          </p:nvPr>
        </p:nvSpPr>
        <p:spPr>
          <a:xfrm>
            <a:off x="397637" y="359702"/>
            <a:ext cx="5545962" cy="685800"/>
          </a:xfrm>
        </p:spPr>
        <p:txBody>
          <a:bodyPr>
            <a:normAutofit/>
          </a:bodyPr>
          <a:lstStyle/>
          <a:p>
            <a:r>
              <a:rPr lang="en-US" dirty="0"/>
              <a:t>TABLE OF CONTENTS</a:t>
            </a:r>
          </a:p>
        </p:txBody>
      </p:sp>
      <p:sp>
        <p:nvSpPr>
          <p:cNvPr id="7" name="Rectangle 6">
            <a:extLst>
              <a:ext uri="{FF2B5EF4-FFF2-40B4-BE49-F238E27FC236}">
                <a16:creationId xmlns:a16="http://schemas.microsoft.com/office/drawing/2014/main" id="{4F5B805B-F4F3-2A48-A986-2AA561F5A1FE}"/>
              </a:ext>
            </a:extLst>
          </p:cNvPr>
          <p:cNvSpPr/>
          <p:nvPr/>
        </p:nvSpPr>
        <p:spPr>
          <a:xfrm>
            <a:off x="341586" y="1032641"/>
            <a:ext cx="11508828" cy="5465657"/>
          </a:xfrm>
          <a:prstGeom prst="rect">
            <a:avLst/>
          </a:prstGeom>
          <a:solidFill>
            <a:schemeClr val="accent6">
              <a:lumMod val="20000"/>
              <a:lumOff val="80000"/>
            </a:schemeClr>
          </a:solidFill>
          <a:ln>
            <a:solidFill>
              <a:schemeClr val="accent1">
                <a:shade val="50000"/>
                <a:alpha val="7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D</a:t>
            </a:r>
          </a:p>
        </p:txBody>
      </p:sp>
      <p:sp>
        <p:nvSpPr>
          <p:cNvPr id="2" name="TextBox 1">
            <a:extLst>
              <a:ext uri="{FF2B5EF4-FFF2-40B4-BE49-F238E27FC236}">
                <a16:creationId xmlns:a16="http://schemas.microsoft.com/office/drawing/2014/main" id="{CB10CF34-4D3A-A04E-A210-386EB2C575CA}"/>
              </a:ext>
            </a:extLst>
          </p:cNvPr>
          <p:cNvSpPr txBox="1"/>
          <p:nvPr/>
        </p:nvSpPr>
        <p:spPr>
          <a:xfrm>
            <a:off x="11287156" y="435669"/>
            <a:ext cx="309700" cy="369332"/>
          </a:xfrm>
          <a:prstGeom prst="rect">
            <a:avLst/>
          </a:prstGeom>
          <a:noFill/>
        </p:spPr>
        <p:txBody>
          <a:bodyPr wrap="none" rtlCol="0">
            <a:spAutoFit/>
          </a:bodyPr>
          <a:lstStyle/>
          <a:p>
            <a:r>
              <a:rPr lang="en-US" dirty="0">
                <a:solidFill>
                  <a:schemeClr val="bg1"/>
                </a:solidFill>
              </a:rPr>
              <a:t>2</a:t>
            </a:r>
          </a:p>
        </p:txBody>
      </p:sp>
      <p:sp>
        <p:nvSpPr>
          <p:cNvPr id="4" name="TextBox 3">
            <a:extLst>
              <a:ext uri="{FF2B5EF4-FFF2-40B4-BE49-F238E27FC236}">
                <a16:creationId xmlns:a16="http://schemas.microsoft.com/office/drawing/2014/main" id="{9689D28E-E972-CE4A-A66A-FF6799A25799}"/>
              </a:ext>
            </a:extLst>
          </p:cNvPr>
          <p:cNvSpPr txBox="1"/>
          <p:nvPr/>
        </p:nvSpPr>
        <p:spPr>
          <a:xfrm>
            <a:off x="749994" y="1134487"/>
            <a:ext cx="4776801" cy="5512278"/>
          </a:xfrm>
          <a:prstGeom prst="rect">
            <a:avLst/>
          </a:prstGeom>
          <a:noFill/>
        </p:spPr>
        <p:txBody>
          <a:bodyPr wrap="square" rtlCol="0">
            <a:spAutoFit/>
          </a:bodyPr>
          <a:lstStyle/>
          <a:p>
            <a:pPr marL="0" marR="0">
              <a:spcBef>
                <a:spcPts val="0"/>
              </a:spcBef>
              <a:spcAft>
                <a:spcPts val="0"/>
              </a:spcAft>
            </a:pPr>
            <a:r>
              <a:rPr lang="en-US" sz="1790" dirty="0">
                <a:effectLst/>
                <a:latin typeface="Calibri" panose="020F0502020204030204" pitchFamily="34" charset="0"/>
                <a:ea typeface="Calibri" panose="020F0502020204030204" pitchFamily="34" charset="0"/>
                <a:cs typeface="Times New Roman" panose="02020603050405020304" pitchFamily="18" charset="0"/>
              </a:rPr>
              <a:t>Key Characteristics…………………………………………….3</a:t>
            </a:r>
          </a:p>
          <a:p>
            <a:pPr marL="0" marR="0">
              <a:spcBef>
                <a:spcPts val="0"/>
              </a:spcBef>
              <a:spcAft>
                <a:spcPts val="0"/>
              </a:spcAft>
            </a:pPr>
            <a:r>
              <a:rPr lang="en-US" sz="1790" dirty="0">
                <a:effectLst/>
                <a:latin typeface="Calibri" panose="020F0502020204030204" pitchFamily="34" charset="0"/>
                <a:ea typeface="Calibri" panose="020F0502020204030204" pitchFamily="34" charset="0"/>
                <a:cs typeface="Times New Roman" panose="02020603050405020304" pitchFamily="18" charset="0"/>
              </a:rPr>
              <a:t>Notes and Bibliography (Footnotes)………………….4</a:t>
            </a:r>
          </a:p>
          <a:p>
            <a:pPr marL="0" marR="0">
              <a:spcBef>
                <a:spcPts val="0"/>
              </a:spcBef>
              <a:spcAft>
                <a:spcPts val="0"/>
              </a:spcAft>
            </a:pPr>
            <a:r>
              <a:rPr lang="en-US" sz="1790" dirty="0">
                <a:effectLst/>
                <a:latin typeface="Calibri" panose="020F0502020204030204" pitchFamily="34" charset="0"/>
                <a:ea typeface="Calibri" panose="020F0502020204030204" pitchFamily="34" charset="0"/>
                <a:cs typeface="Times New Roman" panose="02020603050405020304" pitchFamily="18" charset="0"/>
              </a:rPr>
              <a:t>Notes and Bibliography (Endnotes)…………………..5</a:t>
            </a:r>
          </a:p>
          <a:p>
            <a:pPr marL="0" marR="0">
              <a:spcBef>
                <a:spcPts val="0"/>
              </a:spcBef>
              <a:spcAft>
                <a:spcPts val="0"/>
              </a:spcAft>
            </a:pPr>
            <a:r>
              <a:rPr lang="en-US" sz="1790" dirty="0">
                <a:effectLst/>
                <a:latin typeface="Calibri" panose="020F0502020204030204" pitchFamily="34" charset="0"/>
                <a:ea typeface="Calibri" panose="020F0502020204030204" pitchFamily="34" charset="0"/>
                <a:cs typeface="Times New Roman" panose="02020603050405020304" pitchFamily="18" charset="0"/>
              </a:rPr>
              <a:t>Formatting /Title Page………………………..…………….6</a:t>
            </a:r>
          </a:p>
          <a:p>
            <a:pPr marL="0" marR="0">
              <a:spcBef>
                <a:spcPts val="0"/>
              </a:spcBef>
              <a:spcAft>
                <a:spcPts val="0"/>
              </a:spcAft>
            </a:pPr>
            <a:r>
              <a:rPr lang="en-US" sz="1790" dirty="0">
                <a:effectLst/>
                <a:latin typeface="Calibri" panose="020F0502020204030204" pitchFamily="34" charset="0"/>
                <a:ea typeface="Calibri" panose="020F0502020204030204" pitchFamily="34" charset="0"/>
                <a:cs typeface="Times New Roman" panose="02020603050405020304" pitchFamily="18" charset="0"/>
              </a:rPr>
              <a:t>Direct Quotations…………………………………….………7</a:t>
            </a:r>
          </a:p>
          <a:p>
            <a:pPr marL="0" marR="0">
              <a:spcBef>
                <a:spcPts val="0"/>
              </a:spcBef>
              <a:spcAft>
                <a:spcPts val="0"/>
              </a:spcAft>
            </a:pPr>
            <a:r>
              <a:rPr lang="en-US" sz="1790" dirty="0">
                <a:effectLst/>
                <a:latin typeface="Calibri" panose="020F0502020204030204" pitchFamily="34" charset="0"/>
                <a:ea typeface="Calibri" panose="020F0502020204030204" pitchFamily="34" charset="0"/>
                <a:cs typeface="Times New Roman" panose="02020603050405020304" pitchFamily="18" charset="0"/>
              </a:rPr>
              <a:t>Block Quotations…..……………………………………….…8</a:t>
            </a:r>
          </a:p>
          <a:p>
            <a:pPr marL="0" marR="0">
              <a:spcBef>
                <a:spcPts val="0"/>
              </a:spcBef>
              <a:spcAft>
                <a:spcPts val="0"/>
              </a:spcAft>
            </a:pPr>
            <a:r>
              <a:rPr lang="en-US" sz="1790" dirty="0">
                <a:effectLst/>
                <a:latin typeface="Calibri" panose="020F0502020204030204" pitchFamily="34" charset="0"/>
                <a:ea typeface="Calibri" panose="020F0502020204030204" pitchFamily="34" charset="0"/>
                <a:cs typeface="Times New Roman" panose="02020603050405020304" pitchFamily="18" charset="0"/>
              </a:rPr>
              <a:t>Poetry Quotations…………………………………………….9</a:t>
            </a:r>
          </a:p>
          <a:p>
            <a:pPr marL="0" marR="0">
              <a:spcBef>
                <a:spcPts val="0"/>
              </a:spcBef>
              <a:spcAft>
                <a:spcPts val="0"/>
              </a:spcAft>
            </a:pPr>
            <a:r>
              <a:rPr lang="en-US" sz="1790" dirty="0">
                <a:effectLst/>
                <a:latin typeface="Calibri" panose="020F0502020204030204" pitchFamily="34" charset="0"/>
                <a:ea typeface="Calibri" panose="020F0502020204030204" pitchFamily="34" charset="0"/>
                <a:cs typeface="Times New Roman" panose="02020603050405020304" pitchFamily="18" charset="0"/>
              </a:rPr>
              <a:t>Bibliography Page……………………………………………10</a:t>
            </a:r>
          </a:p>
          <a:p>
            <a:pPr marL="0" marR="0">
              <a:spcBef>
                <a:spcPts val="0"/>
              </a:spcBef>
              <a:spcAft>
                <a:spcPts val="0"/>
              </a:spcAft>
            </a:pPr>
            <a:r>
              <a:rPr lang="en-US" sz="1790" dirty="0">
                <a:effectLst/>
                <a:latin typeface="Calibri" panose="020F0502020204030204" pitchFamily="34" charset="0"/>
                <a:ea typeface="Calibri" panose="020F0502020204030204" pitchFamily="34" charset="0"/>
                <a:cs typeface="Times New Roman" panose="02020603050405020304" pitchFamily="18" charset="0"/>
              </a:rPr>
              <a:t>Annotated Bibliography…………………………………..11</a:t>
            </a:r>
          </a:p>
          <a:p>
            <a:pPr marL="0" marR="0">
              <a:spcBef>
                <a:spcPts val="0"/>
              </a:spcBef>
              <a:spcAft>
                <a:spcPts val="0"/>
              </a:spcAft>
            </a:pPr>
            <a:r>
              <a:rPr lang="en-US" sz="1790" dirty="0">
                <a:effectLst/>
                <a:latin typeface="Calibri" panose="020F0502020204030204" pitchFamily="34" charset="0"/>
                <a:ea typeface="Calibri" panose="020F0502020204030204" pitchFamily="34" charset="0"/>
                <a:cs typeface="Times New Roman" panose="02020603050405020304" pitchFamily="18" charset="0"/>
              </a:rPr>
              <a:t>Illustrations &amp; Figures……………………………………..12</a:t>
            </a:r>
          </a:p>
          <a:p>
            <a:pPr marL="0" marR="0">
              <a:spcBef>
                <a:spcPts val="0"/>
              </a:spcBef>
              <a:spcAft>
                <a:spcPts val="0"/>
              </a:spcAft>
            </a:pPr>
            <a:r>
              <a:rPr lang="en-US" sz="1790" dirty="0">
                <a:effectLst/>
                <a:latin typeface="Calibri" panose="020F0502020204030204" pitchFamily="34" charset="0"/>
                <a:ea typeface="Calibri" panose="020F0502020204030204" pitchFamily="34" charset="0"/>
                <a:cs typeface="Times New Roman" panose="02020603050405020304" pitchFamily="18" charset="0"/>
              </a:rPr>
              <a:t>Tables ……………………………………………………………..13</a:t>
            </a:r>
          </a:p>
          <a:p>
            <a:pPr marL="0" marR="0">
              <a:spcBef>
                <a:spcPts val="0"/>
              </a:spcBef>
              <a:spcAft>
                <a:spcPts val="0"/>
              </a:spcAft>
            </a:pPr>
            <a:r>
              <a:rPr lang="en-US" sz="1790" dirty="0">
                <a:effectLst/>
                <a:latin typeface="Calibri" panose="020F0502020204030204" pitchFamily="34" charset="0"/>
                <a:ea typeface="Calibri" panose="020F0502020204030204" pitchFamily="34" charset="0"/>
                <a:cs typeface="Times New Roman" panose="02020603050405020304" pitchFamily="18" charset="0"/>
              </a:rPr>
              <a:t>Text Anchors …………………………………………………..14</a:t>
            </a:r>
          </a:p>
          <a:p>
            <a:pPr marL="0" marR="0">
              <a:spcBef>
                <a:spcPts val="0"/>
              </a:spcBef>
              <a:spcAft>
                <a:spcPts val="0"/>
              </a:spcAft>
            </a:pPr>
            <a:r>
              <a:rPr lang="en-US" sz="1790" dirty="0">
                <a:effectLst/>
                <a:latin typeface="Calibri" panose="020F0502020204030204" pitchFamily="34" charset="0"/>
                <a:ea typeface="Calibri" panose="020F0502020204030204" pitchFamily="34" charset="0"/>
                <a:cs typeface="Times New Roman" panose="02020603050405020304" pitchFamily="18" charset="0"/>
              </a:rPr>
              <a:t>Book, One Author…………………………………………...16</a:t>
            </a:r>
          </a:p>
          <a:p>
            <a:pPr marL="0" marR="0">
              <a:spcBef>
                <a:spcPts val="0"/>
              </a:spcBef>
              <a:spcAft>
                <a:spcPts val="0"/>
              </a:spcAft>
            </a:pPr>
            <a:r>
              <a:rPr lang="en-US" sz="1790" dirty="0">
                <a:effectLst/>
                <a:latin typeface="Calibri" panose="020F0502020204030204" pitchFamily="34" charset="0"/>
                <a:ea typeface="Calibri" panose="020F0502020204030204" pitchFamily="34" charset="0"/>
                <a:cs typeface="Times New Roman" panose="02020603050405020304" pitchFamily="18" charset="0"/>
              </a:rPr>
              <a:t>Book Consulted Online…………………………………...17</a:t>
            </a:r>
          </a:p>
          <a:p>
            <a:pPr marL="0" marR="0">
              <a:spcBef>
                <a:spcPts val="0"/>
              </a:spcBef>
              <a:spcAft>
                <a:spcPts val="0"/>
              </a:spcAft>
            </a:pPr>
            <a:r>
              <a:rPr lang="en-US" sz="1790" dirty="0">
                <a:effectLst/>
                <a:latin typeface="Calibri" panose="020F0502020204030204" pitchFamily="34" charset="0"/>
                <a:ea typeface="Calibri" panose="020F0502020204030204" pitchFamily="34" charset="0"/>
                <a:cs typeface="Times New Roman" panose="02020603050405020304" pitchFamily="18" charset="0"/>
              </a:rPr>
              <a:t>Book of Essays, Multi-Authored………………………18</a:t>
            </a:r>
          </a:p>
          <a:p>
            <a:pPr marL="0" marR="0">
              <a:spcBef>
                <a:spcPts val="0"/>
              </a:spcBef>
              <a:spcAft>
                <a:spcPts val="0"/>
              </a:spcAft>
            </a:pPr>
            <a:r>
              <a:rPr lang="en-US" sz="1790" dirty="0">
                <a:effectLst/>
                <a:latin typeface="Calibri" panose="020F0502020204030204" pitchFamily="34" charset="0"/>
                <a:ea typeface="Calibri" panose="020F0502020204030204" pitchFamily="34" charset="0"/>
                <a:cs typeface="Times New Roman" panose="02020603050405020304" pitchFamily="18" charset="0"/>
              </a:rPr>
              <a:t>Organization or Agency as Author………………..…19</a:t>
            </a:r>
          </a:p>
          <a:p>
            <a:pPr marL="0" marR="0">
              <a:spcBef>
                <a:spcPts val="0"/>
              </a:spcBef>
              <a:spcAft>
                <a:spcPts val="0"/>
              </a:spcAft>
            </a:pPr>
            <a:r>
              <a:rPr lang="en-US" sz="1790" dirty="0">
                <a:effectLst/>
                <a:latin typeface="Calibri" panose="020F0502020204030204" pitchFamily="34" charset="0"/>
                <a:ea typeface="Calibri" panose="020F0502020204030204" pitchFamily="34" charset="0"/>
                <a:cs typeface="Times New Roman" panose="02020603050405020304" pitchFamily="18" charset="0"/>
              </a:rPr>
              <a:t>Peer-Reviewed Journal in Print……………………….20</a:t>
            </a:r>
          </a:p>
          <a:p>
            <a:r>
              <a:rPr lang="en-US" sz="1790" dirty="0">
                <a:effectLst/>
                <a:latin typeface="Calibri" panose="020F0502020204030204" pitchFamily="34" charset="0"/>
                <a:ea typeface="Calibri" panose="020F0502020204030204" pitchFamily="34" charset="0"/>
                <a:cs typeface="Times New Roman" panose="02020603050405020304" pitchFamily="18" charset="0"/>
              </a:rPr>
              <a:t>Peer-Reviewed Journal Online…………………………21</a:t>
            </a:r>
          </a:p>
          <a:p>
            <a:pPr marL="0" marR="0">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AA8D311-2009-6B4D-AC58-8CA9EE4FA1B8}"/>
              </a:ext>
            </a:extLst>
          </p:cNvPr>
          <p:cNvSpPr txBox="1"/>
          <p:nvPr/>
        </p:nvSpPr>
        <p:spPr>
          <a:xfrm>
            <a:off x="6661915" y="1155182"/>
            <a:ext cx="4903907" cy="5570756"/>
          </a:xfrm>
          <a:prstGeom prst="rect">
            <a:avLst/>
          </a:prstGeom>
          <a:noFill/>
        </p:spPr>
        <p:txBody>
          <a:bodyPr wrap="none" rtlCol="0">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Magazine Article Online…………………………..…...22</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Newspaper Article Online………………………..……23</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Dictionary or </a:t>
            </a:r>
            <a:r>
              <a:rPr lang="en-US" dirty="0">
                <a:latin typeface="Calibri" panose="020F0502020204030204" pitchFamily="34" charset="0"/>
                <a:ea typeface="Calibri" panose="020F0502020204030204" pitchFamily="34" charset="0"/>
                <a:cs typeface="Times New Roman" panose="02020603050405020304" pitchFamily="18" charset="0"/>
              </a:rPr>
              <a:t>Encyclopedia </a:t>
            </a:r>
            <a:r>
              <a:rPr lang="en-US" sz="1800" dirty="0">
                <a:effectLst/>
                <a:latin typeface="Calibri" panose="020F0502020204030204" pitchFamily="34" charset="0"/>
                <a:ea typeface="Calibri" panose="020F0502020204030204" pitchFamily="34" charset="0"/>
                <a:cs typeface="Times New Roman" panose="02020603050405020304" pitchFamily="18" charset="0"/>
              </a:rPr>
              <a:t>Online…………….…..24</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Dictionary or Encyclopedia with Authors….…..25</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Website ………………………………………..……………...26</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Blog Post………………………………………………………..27</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Podcast…………………………………………………….…...28</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Archival Radio Broadcast………………………….......29</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Supreme Court Ruling……………………………..…....30</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Federal Statute…………………………………….…….….31</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Song on a Streaming Platform…………….……….…32</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YouTube or Streaming Video…………….…………...33</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TED Talk or Webinar…………………………………….…34</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Film Screening or DVD……………………..………….…35</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Archival Film Online…………………………………….….36</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Visual Art Viewed Online…………………………….....37</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Archival Photograph……………………………………….38</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Historical Map………………………………………………..39</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Scriptural Texts……………………………………………….40</a:t>
            </a:r>
          </a:p>
          <a:p>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3191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28E7-B2BF-C544-9689-A1BB8FD8AE9E}"/>
              </a:ext>
            </a:extLst>
          </p:cNvPr>
          <p:cNvSpPr>
            <a:spLocks noGrp="1"/>
          </p:cNvSpPr>
          <p:nvPr>
            <p:ph type="title"/>
          </p:nvPr>
        </p:nvSpPr>
        <p:spPr>
          <a:xfrm>
            <a:off x="358345" y="543697"/>
            <a:ext cx="8377882" cy="1572126"/>
          </a:xfrm>
        </p:spPr>
        <p:txBody>
          <a:bodyPr/>
          <a:lstStyle/>
          <a:p>
            <a:r>
              <a:rPr lang="en-US" b="1" dirty="0"/>
              <a:t>organization or agency as author</a:t>
            </a:r>
          </a:p>
        </p:txBody>
      </p:sp>
      <p:sp>
        <p:nvSpPr>
          <p:cNvPr id="5" name="Rounded Rectangle 4">
            <a:extLst>
              <a:ext uri="{FF2B5EF4-FFF2-40B4-BE49-F238E27FC236}">
                <a16:creationId xmlns:a16="http://schemas.microsoft.com/office/drawing/2014/main" id="{0D0EDEC8-DBC0-8642-93E6-ABDDDE53DC34}"/>
              </a:ext>
            </a:extLst>
          </p:cNvPr>
          <p:cNvSpPr/>
          <p:nvPr/>
        </p:nvSpPr>
        <p:spPr>
          <a:xfrm>
            <a:off x="333408" y="2687449"/>
            <a:ext cx="11149361" cy="355021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2"/>
                </a:solidFill>
              </a:rPr>
              <a:t>Note:</a:t>
            </a:r>
          </a:p>
          <a:p>
            <a:r>
              <a:rPr lang="en-US" baseline="30000" dirty="0">
                <a:solidFill>
                  <a:schemeClr val="tx1"/>
                </a:solidFill>
              </a:rPr>
              <a:t>          23 </a:t>
            </a:r>
            <a:r>
              <a:rPr lang="en-US" dirty="0">
                <a:solidFill>
                  <a:schemeClr val="tx1"/>
                </a:solidFill>
              </a:rPr>
              <a:t>BLM (Bureau of Land Management), </a:t>
            </a:r>
            <a:r>
              <a:rPr lang="en-US" i="1" dirty="0">
                <a:solidFill>
                  <a:schemeClr val="tx1"/>
                </a:solidFill>
              </a:rPr>
              <a:t>Private Maintenance and Care Agreement for Wild Horse(s) and Burro(s), </a:t>
            </a:r>
            <a:r>
              <a:rPr lang="en-US" dirty="0">
                <a:solidFill>
                  <a:schemeClr val="tx1"/>
                </a:solidFill>
              </a:rPr>
              <a:t>Form 4710-9: June 2021, https://www.blm.gov/sites/default/files/docs/2021-06/4710-009.pdf. </a:t>
            </a:r>
          </a:p>
          <a:p>
            <a:endParaRPr lang="en-US" dirty="0">
              <a:solidFill>
                <a:schemeClr val="tx1"/>
              </a:solidFill>
            </a:endParaRPr>
          </a:p>
          <a:p>
            <a:r>
              <a:rPr lang="en-US" b="1" dirty="0">
                <a:solidFill>
                  <a:schemeClr val="bg2"/>
                </a:solidFill>
              </a:rPr>
              <a:t>Short form: </a:t>
            </a:r>
            <a:r>
              <a:rPr lang="en-US" baseline="30000" dirty="0"/>
              <a:t> </a:t>
            </a:r>
          </a:p>
          <a:p>
            <a:r>
              <a:rPr lang="en-US" baseline="30000" dirty="0">
                <a:solidFill>
                  <a:schemeClr val="tx1"/>
                </a:solidFill>
              </a:rPr>
              <a:t>          24 </a:t>
            </a:r>
            <a:r>
              <a:rPr lang="en-US" dirty="0">
                <a:solidFill>
                  <a:schemeClr val="tx1"/>
                </a:solidFill>
              </a:rPr>
              <a:t>BLM, </a:t>
            </a:r>
            <a:r>
              <a:rPr lang="en-US" i="1" dirty="0">
                <a:solidFill>
                  <a:schemeClr val="tx1"/>
                </a:solidFill>
              </a:rPr>
              <a:t>Private Maintenance and Care</a:t>
            </a:r>
            <a:r>
              <a:rPr lang="en-US" dirty="0">
                <a:solidFill>
                  <a:schemeClr val="tx1"/>
                </a:solidFill>
              </a:rPr>
              <a:t>, 2. </a:t>
            </a:r>
            <a:endParaRPr lang="en-US" b="1" dirty="0">
              <a:solidFill>
                <a:schemeClr val="tx1"/>
              </a:solidFill>
            </a:endParaRPr>
          </a:p>
          <a:p>
            <a:endParaRPr lang="en-US" b="1" dirty="0">
              <a:solidFill>
                <a:schemeClr val="bg2"/>
              </a:solidFill>
            </a:endParaRPr>
          </a:p>
          <a:p>
            <a:r>
              <a:rPr lang="en-US" b="1" dirty="0">
                <a:solidFill>
                  <a:schemeClr val="bg2"/>
                </a:solidFill>
              </a:rPr>
              <a:t>Bibliography: </a:t>
            </a:r>
          </a:p>
          <a:p>
            <a:r>
              <a:rPr lang="en-US" dirty="0">
                <a:solidFill>
                  <a:schemeClr val="tx1"/>
                </a:solidFill>
              </a:rPr>
              <a:t>BLM (Bureau of Land Management). </a:t>
            </a:r>
            <a:r>
              <a:rPr lang="en-US" i="1" dirty="0">
                <a:solidFill>
                  <a:schemeClr val="tx1"/>
                </a:solidFill>
              </a:rPr>
              <a:t>Private Maintenance and Care Agreement  </a:t>
            </a:r>
            <a:endParaRPr lang="en-US" dirty="0">
              <a:solidFill>
                <a:schemeClr val="tx1"/>
              </a:solidFill>
            </a:endParaRPr>
          </a:p>
          <a:p>
            <a:r>
              <a:rPr lang="en-US" i="1" dirty="0">
                <a:solidFill>
                  <a:schemeClr val="tx1"/>
                </a:solidFill>
              </a:rPr>
              <a:t>      for Wild Horse(s) and Burro(s)</a:t>
            </a:r>
            <a:r>
              <a:rPr lang="en-US" dirty="0">
                <a:solidFill>
                  <a:schemeClr val="tx1"/>
                </a:solidFill>
              </a:rPr>
              <a:t>. Form 4710-9: June 2021.</a:t>
            </a:r>
          </a:p>
          <a:p>
            <a:r>
              <a:rPr lang="en-US" dirty="0">
                <a:solidFill>
                  <a:schemeClr val="tx1"/>
                </a:solidFill>
              </a:rPr>
              <a:t>      https://</a:t>
            </a:r>
            <a:r>
              <a:rPr lang="en-US" dirty="0" err="1">
                <a:solidFill>
                  <a:schemeClr val="tx1"/>
                </a:solidFill>
              </a:rPr>
              <a:t>www.blm.gov</a:t>
            </a:r>
            <a:r>
              <a:rPr lang="en-US" dirty="0">
                <a:solidFill>
                  <a:schemeClr val="tx1"/>
                </a:solidFill>
              </a:rPr>
              <a:t>/sites/default/files/docs/2021-06/4710-009.pdf. </a:t>
            </a:r>
            <a:endParaRPr lang="en-US" b="1" dirty="0">
              <a:solidFill>
                <a:schemeClr val="tx1"/>
              </a:solidFill>
            </a:endParaRPr>
          </a:p>
        </p:txBody>
      </p:sp>
      <p:sp>
        <p:nvSpPr>
          <p:cNvPr id="4" name="TextBox 3">
            <a:extLst>
              <a:ext uri="{FF2B5EF4-FFF2-40B4-BE49-F238E27FC236}">
                <a16:creationId xmlns:a16="http://schemas.microsoft.com/office/drawing/2014/main" id="{7E8F6FF0-97FC-2945-8935-85A3790F130E}"/>
              </a:ext>
            </a:extLst>
          </p:cNvPr>
          <p:cNvSpPr txBox="1"/>
          <p:nvPr/>
        </p:nvSpPr>
        <p:spPr>
          <a:xfrm>
            <a:off x="10038143" y="6237665"/>
            <a:ext cx="1569660" cy="369332"/>
          </a:xfrm>
          <a:prstGeom prst="rect">
            <a:avLst/>
          </a:prstGeom>
          <a:noFill/>
        </p:spPr>
        <p:txBody>
          <a:bodyPr wrap="none" rtlCol="0">
            <a:spAutoFit/>
          </a:bodyPr>
          <a:lstStyle/>
          <a:p>
            <a:r>
              <a:rPr lang="en-US" dirty="0">
                <a:solidFill>
                  <a:schemeClr val="bg1"/>
                </a:solidFill>
              </a:rPr>
              <a:t>CMOS 14.117</a:t>
            </a:r>
          </a:p>
        </p:txBody>
      </p:sp>
      <p:sp>
        <p:nvSpPr>
          <p:cNvPr id="6" name="TextBox 5">
            <a:extLst>
              <a:ext uri="{FF2B5EF4-FFF2-40B4-BE49-F238E27FC236}">
                <a16:creationId xmlns:a16="http://schemas.microsoft.com/office/drawing/2014/main" id="{13A89D5E-CE95-4F41-831E-70A1FBD41DE8}"/>
              </a:ext>
            </a:extLst>
          </p:cNvPr>
          <p:cNvSpPr txBox="1"/>
          <p:nvPr/>
        </p:nvSpPr>
        <p:spPr>
          <a:xfrm>
            <a:off x="11287156" y="435669"/>
            <a:ext cx="434734" cy="369332"/>
          </a:xfrm>
          <a:prstGeom prst="rect">
            <a:avLst/>
          </a:prstGeom>
          <a:noFill/>
        </p:spPr>
        <p:txBody>
          <a:bodyPr wrap="none" rtlCol="0">
            <a:spAutoFit/>
          </a:bodyPr>
          <a:lstStyle/>
          <a:p>
            <a:r>
              <a:rPr lang="en-US" dirty="0">
                <a:solidFill>
                  <a:schemeClr val="bg1"/>
                </a:solidFill>
              </a:rPr>
              <a:t>19</a:t>
            </a:r>
          </a:p>
        </p:txBody>
      </p:sp>
    </p:spTree>
    <p:extLst>
      <p:ext uri="{BB962C8B-B14F-4D97-AF65-F5344CB8AC3E}">
        <p14:creationId xmlns:p14="http://schemas.microsoft.com/office/powerpoint/2010/main" val="3557325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28E7-B2BF-C544-9689-A1BB8FD8AE9E}"/>
              </a:ext>
            </a:extLst>
          </p:cNvPr>
          <p:cNvSpPr>
            <a:spLocks noGrp="1"/>
          </p:cNvSpPr>
          <p:nvPr>
            <p:ph type="title"/>
          </p:nvPr>
        </p:nvSpPr>
        <p:spPr>
          <a:xfrm>
            <a:off x="358345" y="543697"/>
            <a:ext cx="8377882" cy="1572126"/>
          </a:xfrm>
        </p:spPr>
        <p:txBody>
          <a:bodyPr/>
          <a:lstStyle/>
          <a:p>
            <a:r>
              <a:rPr lang="en-US" b="1" dirty="0"/>
              <a:t>Peer-reviewed journal </a:t>
            </a:r>
            <a:br>
              <a:rPr lang="en-US" b="1" dirty="0"/>
            </a:br>
            <a:r>
              <a:rPr lang="en-US" b="1" dirty="0"/>
              <a:t>in PRINT</a:t>
            </a:r>
          </a:p>
        </p:txBody>
      </p:sp>
      <p:sp>
        <p:nvSpPr>
          <p:cNvPr id="4" name="TextBox 3">
            <a:extLst>
              <a:ext uri="{FF2B5EF4-FFF2-40B4-BE49-F238E27FC236}">
                <a16:creationId xmlns:a16="http://schemas.microsoft.com/office/drawing/2014/main" id="{EF5C9305-6A52-9542-9D16-E15713BFFC69}"/>
              </a:ext>
            </a:extLst>
          </p:cNvPr>
          <p:cNvSpPr txBox="1"/>
          <p:nvPr/>
        </p:nvSpPr>
        <p:spPr>
          <a:xfrm>
            <a:off x="9595026" y="6167853"/>
            <a:ext cx="1935145" cy="369332"/>
          </a:xfrm>
          <a:prstGeom prst="rect">
            <a:avLst/>
          </a:prstGeom>
          <a:noFill/>
        </p:spPr>
        <p:txBody>
          <a:bodyPr wrap="none" rtlCol="0">
            <a:spAutoFit/>
          </a:bodyPr>
          <a:lstStyle/>
          <a:p>
            <a:r>
              <a:rPr lang="en-US" dirty="0">
                <a:solidFill>
                  <a:schemeClr val="bg1"/>
                </a:solidFill>
              </a:rPr>
              <a:t>CMOS </a:t>
            </a:r>
            <a:r>
              <a:rPr lang="en-US" altLang="en-US" dirty="0">
                <a:solidFill>
                  <a:schemeClr val="bg1"/>
                </a:solidFill>
                <a:latin typeface="Calibri Light" panose="020F0302020204030204" pitchFamily="34" charset="0"/>
                <a:ea typeface="Arial" panose="020B0604020202020204" pitchFamily="34" charset="0"/>
              </a:rPr>
              <a:t>1.87, 13.26</a:t>
            </a:r>
            <a:endParaRPr lang="en-US" dirty="0">
              <a:solidFill>
                <a:schemeClr val="bg1"/>
              </a:solidFill>
            </a:endParaRPr>
          </a:p>
        </p:txBody>
      </p:sp>
      <p:sp>
        <p:nvSpPr>
          <p:cNvPr id="6" name="TextBox 5">
            <a:extLst>
              <a:ext uri="{FF2B5EF4-FFF2-40B4-BE49-F238E27FC236}">
                <a16:creationId xmlns:a16="http://schemas.microsoft.com/office/drawing/2014/main" id="{DEDF495B-22BF-1B4A-9F72-A0055FAEA2AC}"/>
              </a:ext>
            </a:extLst>
          </p:cNvPr>
          <p:cNvSpPr txBox="1"/>
          <p:nvPr/>
        </p:nvSpPr>
        <p:spPr>
          <a:xfrm>
            <a:off x="11287156" y="435669"/>
            <a:ext cx="434734" cy="369332"/>
          </a:xfrm>
          <a:prstGeom prst="rect">
            <a:avLst/>
          </a:prstGeom>
          <a:noFill/>
        </p:spPr>
        <p:txBody>
          <a:bodyPr wrap="none" rtlCol="0">
            <a:spAutoFit/>
          </a:bodyPr>
          <a:lstStyle/>
          <a:p>
            <a:r>
              <a:rPr lang="en-US" dirty="0">
                <a:solidFill>
                  <a:schemeClr val="bg1"/>
                </a:solidFill>
              </a:rPr>
              <a:t>20</a:t>
            </a:r>
          </a:p>
        </p:txBody>
      </p:sp>
      <p:sp>
        <p:nvSpPr>
          <p:cNvPr id="7" name="Rounded Rectangle 6">
            <a:extLst>
              <a:ext uri="{FF2B5EF4-FFF2-40B4-BE49-F238E27FC236}">
                <a16:creationId xmlns:a16="http://schemas.microsoft.com/office/drawing/2014/main" id="{936103EF-7877-EB46-BAD1-BB499DAAEAA4}"/>
              </a:ext>
            </a:extLst>
          </p:cNvPr>
          <p:cNvSpPr/>
          <p:nvPr/>
        </p:nvSpPr>
        <p:spPr>
          <a:xfrm>
            <a:off x="355162" y="2705492"/>
            <a:ext cx="11149361" cy="346236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2"/>
                </a:solidFill>
              </a:rPr>
              <a:t>Note:</a:t>
            </a:r>
          </a:p>
          <a:p>
            <a:r>
              <a:rPr lang="en-US" baseline="30000" dirty="0">
                <a:solidFill>
                  <a:schemeClr val="tx1"/>
                </a:solidFill>
              </a:rPr>
              <a:t>        1 </a:t>
            </a:r>
            <a:r>
              <a:rPr lang="en-US" dirty="0">
                <a:solidFill>
                  <a:schemeClr val="tx1"/>
                </a:solidFill>
              </a:rPr>
              <a:t>William Meier, “Going on the Hoist: Women, Work, and Shoplifting in London, c. 1890-1940,” </a:t>
            </a:r>
            <a:r>
              <a:rPr lang="en-US" i="1" dirty="0">
                <a:solidFill>
                  <a:schemeClr val="tx1"/>
                </a:solidFill>
              </a:rPr>
              <a:t>Journal of British Studies</a:t>
            </a:r>
            <a:r>
              <a:rPr lang="en-US" dirty="0">
                <a:solidFill>
                  <a:schemeClr val="tx1"/>
                </a:solidFill>
              </a:rPr>
              <a:t> 50, no. 2 (April 2011): 416.</a:t>
            </a:r>
          </a:p>
          <a:p>
            <a:endParaRPr lang="en-US" dirty="0">
              <a:solidFill>
                <a:schemeClr val="tx1"/>
              </a:solidFill>
            </a:endParaRPr>
          </a:p>
          <a:p>
            <a:r>
              <a:rPr lang="en-US" b="1" dirty="0">
                <a:solidFill>
                  <a:schemeClr val="bg2"/>
                </a:solidFill>
              </a:rPr>
              <a:t>Short form:</a:t>
            </a:r>
          </a:p>
          <a:p>
            <a:r>
              <a:rPr lang="en-US" b="1" dirty="0">
                <a:solidFill>
                  <a:schemeClr val="tx1"/>
                </a:solidFill>
              </a:rPr>
              <a:t>      </a:t>
            </a:r>
            <a:r>
              <a:rPr lang="en-US" baseline="30000" dirty="0">
                <a:solidFill>
                  <a:schemeClr val="tx1"/>
                </a:solidFill>
              </a:rPr>
              <a:t>2 </a:t>
            </a:r>
            <a:r>
              <a:rPr lang="en-US" dirty="0">
                <a:solidFill>
                  <a:schemeClr val="tx1"/>
                </a:solidFill>
              </a:rPr>
              <a:t>Meier, “Going on the Hoist,” 430.</a:t>
            </a:r>
            <a:endParaRPr lang="en-US" b="1" dirty="0">
              <a:solidFill>
                <a:schemeClr val="tx1"/>
              </a:solidFill>
            </a:endParaRPr>
          </a:p>
          <a:p>
            <a:endParaRPr lang="en-US" dirty="0">
              <a:solidFill>
                <a:schemeClr val="tx1"/>
              </a:solidFill>
            </a:endParaRPr>
          </a:p>
          <a:p>
            <a:r>
              <a:rPr lang="en-US" b="1" dirty="0">
                <a:solidFill>
                  <a:schemeClr val="bg2"/>
                </a:solidFill>
              </a:rPr>
              <a:t>Bibliography: </a:t>
            </a:r>
          </a:p>
          <a:p>
            <a:r>
              <a:rPr lang="en-US" dirty="0">
                <a:solidFill>
                  <a:schemeClr val="tx1"/>
                </a:solidFill>
              </a:rPr>
              <a:t>Meier, William. “Going on the Hoist: Women, Work, and Shoplifting in London, </a:t>
            </a:r>
            <a:endParaRPr lang="en-US" sz="1600" dirty="0">
              <a:solidFill>
                <a:schemeClr val="tx1"/>
              </a:solidFill>
            </a:endParaRPr>
          </a:p>
          <a:p>
            <a:r>
              <a:rPr lang="en-US" dirty="0">
                <a:solidFill>
                  <a:schemeClr val="tx1"/>
                </a:solidFill>
              </a:rPr>
              <a:t>      c. 1890-1940.” </a:t>
            </a:r>
            <a:r>
              <a:rPr lang="en-US" i="1" dirty="0">
                <a:solidFill>
                  <a:schemeClr val="tx1"/>
                </a:solidFill>
              </a:rPr>
              <a:t>Journal of British Studies </a:t>
            </a:r>
            <a:r>
              <a:rPr lang="en-US" dirty="0">
                <a:solidFill>
                  <a:schemeClr val="tx1"/>
                </a:solidFill>
              </a:rPr>
              <a:t>50, no. 2 (April 2011): 410-433.</a:t>
            </a:r>
            <a:endParaRPr lang="en-US" sz="1600" dirty="0">
              <a:solidFill>
                <a:schemeClr val="tx1"/>
              </a:solidFill>
              <a:latin typeface="Arial" panose="020B0604020202020204" pitchFamily="34" charset="0"/>
              <a:ea typeface="Arial" panose="020B0604020202020204" pitchFamily="34" charset="0"/>
              <a:cs typeface="Times New Roman" panose="02020603050405020304" pitchFamily="18" charset="0"/>
            </a:endParaRPr>
          </a:p>
          <a:p>
            <a:endParaRPr lang="en-US" b="1" dirty="0">
              <a:solidFill>
                <a:schemeClr val="tx1"/>
              </a:solidFill>
            </a:endParaRPr>
          </a:p>
          <a:p>
            <a:endParaRPr lang="en-US" b="1" dirty="0">
              <a:solidFill>
                <a:schemeClr val="tx1"/>
              </a:solidFill>
            </a:endParaRPr>
          </a:p>
        </p:txBody>
      </p:sp>
    </p:spTree>
    <p:extLst>
      <p:ext uri="{BB962C8B-B14F-4D97-AF65-F5344CB8AC3E}">
        <p14:creationId xmlns:p14="http://schemas.microsoft.com/office/powerpoint/2010/main" val="1117245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28E7-B2BF-C544-9689-A1BB8FD8AE9E}"/>
              </a:ext>
            </a:extLst>
          </p:cNvPr>
          <p:cNvSpPr>
            <a:spLocks noGrp="1"/>
          </p:cNvSpPr>
          <p:nvPr>
            <p:ph type="title"/>
          </p:nvPr>
        </p:nvSpPr>
        <p:spPr>
          <a:xfrm>
            <a:off x="358345" y="543697"/>
            <a:ext cx="8377882" cy="1572126"/>
          </a:xfrm>
        </p:spPr>
        <p:txBody>
          <a:bodyPr/>
          <a:lstStyle/>
          <a:p>
            <a:r>
              <a:rPr lang="en-US" b="1" dirty="0"/>
              <a:t>Peer-reviewed journal </a:t>
            </a:r>
            <a:br>
              <a:rPr lang="en-US" b="1" dirty="0"/>
            </a:br>
            <a:r>
              <a:rPr lang="en-US" b="1" dirty="0"/>
              <a:t>Online</a:t>
            </a:r>
          </a:p>
        </p:txBody>
      </p:sp>
      <p:sp>
        <p:nvSpPr>
          <p:cNvPr id="4" name="TextBox 3">
            <a:extLst>
              <a:ext uri="{FF2B5EF4-FFF2-40B4-BE49-F238E27FC236}">
                <a16:creationId xmlns:a16="http://schemas.microsoft.com/office/drawing/2014/main" id="{EF5C9305-6A52-9542-9D16-E15713BFFC69}"/>
              </a:ext>
            </a:extLst>
          </p:cNvPr>
          <p:cNvSpPr txBox="1"/>
          <p:nvPr/>
        </p:nvSpPr>
        <p:spPr>
          <a:xfrm>
            <a:off x="9595026" y="6167853"/>
            <a:ext cx="1418978" cy="369332"/>
          </a:xfrm>
          <a:prstGeom prst="rect">
            <a:avLst/>
          </a:prstGeom>
          <a:noFill/>
        </p:spPr>
        <p:txBody>
          <a:bodyPr wrap="none" rtlCol="0">
            <a:spAutoFit/>
          </a:bodyPr>
          <a:lstStyle/>
          <a:p>
            <a:r>
              <a:rPr lang="en-US" dirty="0">
                <a:solidFill>
                  <a:schemeClr val="bg1"/>
                </a:solidFill>
              </a:rPr>
              <a:t>CMOS </a:t>
            </a:r>
            <a:r>
              <a:rPr lang="en-US" altLang="en-US" dirty="0">
                <a:solidFill>
                  <a:schemeClr val="bg1"/>
                </a:solidFill>
                <a:latin typeface="Calibri Light" panose="020F0302020204030204" pitchFamily="34" charset="0"/>
                <a:ea typeface="Arial" panose="020B0604020202020204" pitchFamily="34" charset="0"/>
              </a:rPr>
              <a:t>13.26</a:t>
            </a:r>
            <a:endParaRPr lang="en-US" dirty="0">
              <a:solidFill>
                <a:schemeClr val="bg1"/>
              </a:solidFill>
            </a:endParaRPr>
          </a:p>
        </p:txBody>
      </p:sp>
      <p:sp>
        <p:nvSpPr>
          <p:cNvPr id="6" name="TextBox 5">
            <a:extLst>
              <a:ext uri="{FF2B5EF4-FFF2-40B4-BE49-F238E27FC236}">
                <a16:creationId xmlns:a16="http://schemas.microsoft.com/office/drawing/2014/main" id="{DEDF495B-22BF-1B4A-9F72-A0055FAEA2AC}"/>
              </a:ext>
            </a:extLst>
          </p:cNvPr>
          <p:cNvSpPr txBox="1"/>
          <p:nvPr/>
        </p:nvSpPr>
        <p:spPr>
          <a:xfrm>
            <a:off x="11287156" y="435669"/>
            <a:ext cx="434734" cy="369332"/>
          </a:xfrm>
          <a:prstGeom prst="rect">
            <a:avLst/>
          </a:prstGeom>
          <a:noFill/>
        </p:spPr>
        <p:txBody>
          <a:bodyPr wrap="none" rtlCol="0">
            <a:spAutoFit/>
          </a:bodyPr>
          <a:lstStyle/>
          <a:p>
            <a:r>
              <a:rPr lang="en-US" dirty="0">
                <a:solidFill>
                  <a:schemeClr val="bg1"/>
                </a:solidFill>
              </a:rPr>
              <a:t>21</a:t>
            </a:r>
          </a:p>
        </p:txBody>
      </p:sp>
      <p:sp>
        <p:nvSpPr>
          <p:cNvPr id="7" name="Rounded Rectangle 6">
            <a:extLst>
              <a:ext uri="{FF2B5EF4-FFF2-40B4-BE49-F238E27FC236}">
                <a16:creationId xmlns:a16="http://schemas.microsoft.com/office/drawing/2014/main" id="{936103EF-7877-EB46-BAD1-BB499DAAEAA4}"/>
              </a:ext>
            </a:extLst>
          </p:cNvPr>
          <p:cNvSpPr/>
          <p:nvPr/>
        </p:nvSpPr>
        <p:spPr>
          <a:xfrm>
            <a:off x="1060209" y="2023727"/>
            <a:ext cx="9302991" cy="391377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2"/>
                </a:solidFill>
              </a:rPr>
              <a:t>Note:</a:t>
            </a:r>
          </a:p>
          <a:p>
            <a:r>
              <a:rPr lang="en-US" sz="1800" baseline="30000" dirty="0">
                <a:solidFill>
                  <a:srgbClr val="2A2A2A"/>
                </a:solidFill>
                <a:effectLst/>
                <a:ea typeface="Arial" panose="020B0604020202020204" pitchFamily="34" charset="0"/>
              </a:rPr>
              <a:t>         9 </a:t>
            </a:r>
            <a:r>
              <a:rPr lang="en-US" sz="1800" dirty="0">
                <a:solidFill>
                  <a:srgbClr val="2A2A2A"/>
                </a:solidFill>
                <a:effectLst/>
                <a:ea typeface="Arial" panose="020B0604020202020204" pitchFamily="34" charset="0"/>
              </a:rPr>
              <a:t>Todd </a:t>
            </a:r>
            <a:r>
              <a:rPr lang="en-US" sz="1800" dirty="0" err="1">
                <a:solidFill>
                  <a:srgbClr val="2A2A2A"/>
                </a:solidFill>
                <a:effectLst/>
                <a:ea typeface="Arial" panose="020B0604020202020204" pitchFamily="34" charset="0"/>
              </a:rPr>
              <a:t>Kerstetter</a:t>
            </a:r>
            <a:r>
              <a:rPr lang="en-US" sz="1800" dirty="0">
                <a:solidFill>
                  <a:srgbClr val="2A2A2A"/>
                </a:solidFill>
                <a:effectLst/>
                <a:ea typeface="Arial" panose="020B0604020202020204" pitchFamily="34" charset="0"/>
              </a:rPr>
              <a:t>, “Spin Doctors at Santee: Missionaries and the Dakota-Language Reporting of the Ghost Dance and Wounded Knee,” </a:t>
            </a:r>
            <a:r>
              <a:rPr lang="en-US" sz="1800" i="1" dirty="0">
                <a:solidFill>
                  <a:srgbClr val="2A2A2A"/>
                </a:solidFill>
                <a:effectLst/>
                <a:ea typeface="Times New Roman" panose="02020603050405020304" pitchFamily="18" charset="0"/>
              </a:rPr>
              <a:t>Western Historical Quarterly</a:t>
            </a:r>
            <a:r>
              <a:rPr lang="en-US" sz="1800" dirty="0">
                <a:solidFill>
                  <a:srgbClr val="2A2A2A"/>
                </a:solidFill>
                <a:effectLst/>
                <a:ea typeface="Arial" panose="020B0604020202020204" pitchFamily="34" charset="0"/>
              </a:rPr>
              <a:t> 28, no. 1(Spring 1997):</a:t>
            </a:r>
            <a:r>
              <a:rPr lang="en-US" sz="1800" dirty="0">
                <a:solidFill>
                  <a:srgbClr val="000000"/>
                </a:solidFill>
                <a:effectLst/>
                <a:ea typeface="Arial" panose="020B0604020202020204" pitchFamily="34" charset="0"/>
              </a:rPr>
              <a:t> 45, </a:t>
            </a:r>
            <a:r>
              <a:rPr lang="en-US" sz="1800" dirty="0">
                <a:solidFill>
                  <a:schemeClr val="tx1"/>
                </a:solidFill>
                <a:effectLst/>
                <a:ea typeface="Times New Roman" panose="02020603050405020304" pitchFamily="18" charset="0"/>
              </a:rPr>
              <a:t>https://</a:t>
            </a:r>
            <a:r>
              <a:rPr lang="en-US" sz="1800" dirty="0" err="1">
                <a:solidFill>
                  <a:schemeClr val="tx1"/>
                </a:solidFill>
                <a:effectLst/>
                <a:ea typeface="Times New Roman" panose="02020603050405020304" pitchFamily="18" charset="0"/>
              </a:rPr>
              <a:t>doi.org</a:t>
            </a:r>
            <a:r>
              <a:rPr lang="en-US" sz="1800" dirty="0">
                <a:solidFill>
                  <a:schemeClr val="tx1"/>
                </a:solidFill>
                <a:effectLst/>
                <a:ea typeface="Times New Roman" panose="02020603050405020304" pitchFamily="18" charset="0"/>
              </a:rPr>
              <a:t>/10.2307/971202.</a:t>
            </a:r>
            <a:endParaRPr lang="en-US" b="1" dirty="0">
              <a:solidFill>
                <a:schemeClr val="tx1"/>
              </a:solidFill>
            </a:endParaRPr>
          </a:p>
          <a:p>
            <a:r>
              <a:rPr lang="en-US" baseline="30000" dirty="0">
                <a:solidFill>
                  <a:schemeClr val="tx1"/>
                </a:solidFill>
              </a:rPr>
              <a:t>        </a:t>
            </a:r>
            <a:endParaRPr lang="en-US" dirty="0">
              <a:solidFill>
                <a:schemeClr val="tx1"/>
              </a:solidFill>
            </a:endParaRPr>
          </a:p>
          <a:p>
            <a:r>
              <a:rPr lang="en-US" b="1" dirty="0">
                <a:solidFill>
                  <a:schemeClr val="bg2"/>
                </a:solidFill>
              </a:rPr>
              <a:t>Short form:</a:t>
            </a:r>
          </a:p>
          <a:p>
            <a:r>
              <a:rPr lang="en-US" b="1" dirty="0">
                <a:solidFill>
                  <a:schemeClr val="tx1"/>
                </a:solidFill>
              </a:rPr>
              <a:t>    </a:t>
            </a:r>
            <a:r>
              <a:rPr lang="en-US" sz="1800" baseline="30000" dirty="0">
                <a:solidFill>
                  <a:srgbClr val="4D4D4A"/>
                </a:solidFill>
                <a:effectLst/>
                <a:ea typeface="Arial" panose="020B0604020202020204" pitchFamily="34" charset="0"/>
              </a:rPr>
              <a:t>10 </a:t>
            </a:r>
            <a:r>
              <a:rPr lang="en-US" sz="1800" dirty="0" err="1">
                <a:solidFill>
                  <a:srgbClr val="4D4D4A"/>
                </a:solidFill>
                <a:effectLst/>
                <a:ea typeface="Arial" panose="020B0604020202020204" pitchFamily="34" charset="0"/>
              </a:rPr>
              <a:t>Kerstetter</a:t>
            </a:r>
            <a:r>
              <a:rPr lang="en-US" sz="1800" dirty="0">
                <a:solidFill>
                  <a:srgbClr val="4D4D4A"/>
                </a:solidFill>
                <a:effectLst/>
                <a:ea typeface="Arial" panose="020B0604020202020204" pitchFamily="34" charset="0"/>
              </a:rPr>
              <a:t>, “Spin Doctors,” 50.</a:t>
            </a:r>
            <a:endParaRPr lang="en-US" dirty="0">
              <a:solidFill>
                <a:schemeClr val="tx1"/>
              </a:solidFill>
            </a:endParaRPr>
          </a:p>
          <a:p>
            <a:endParaRPr lang="en-US" b="1" dirty="0">
              <a:solidFill>
                <a:schemeClr val="bg2"/>
              </a:solidFill>
            </a:endParaRPr>
          </a:p>
          <a:p>
            <a:r>
              <a:rPr lang="en-US" b="1" dirty="0">
                <a:solidFill>
                  <a:schemeClr val="bg2"/>
                </a:solidFill>
              </a:rPr>
              <a:t>Bibliography:</a:t>
            </a:r>
          </a:p>
          <a:p>
            <a:pPr marL="0" marR="0">
              <a:spcBef>
                <a:spcPts val="0"/>
              </a:spcBef>
              <a:spcAft>
                <a:spcPts val="0"/>
              </a:spcAft>
            </a:pPr>
            <a:r>
              <a:rPr lang="en-US" sz="1800" dirty="0" err="1">
                <a:solidFill>
                  <a:srgbClr val="4D4D4A"/>
                </a:solidFill>
                <a:effectLst/>
                <a:ea typeface="Arial" panose="020B0604020202020204" pitchFamily="34" charset="0"/>
              </a:rPr>
              <a:t>Kerstetter</a:t>
            </a:r>
            <a:r>
              <a:rPr lang="en-US" sz="1800" dirty="0">
                <a:solidFill>
                  <a:srgbClr val="4D4D4A"/>
                </a:solidFill>
                <a:effectLst/>
                <a:ea typeface="Arial" panose="020B0604020202020204" pitchFamily="34" charset="0"/>
              </a:rPr>
              <a:t>, Todd. </a:t>
            </a:r>
            <a:r>
              <a:rPr lang="en-US" sz="1800" dirty="0">
                <a:solidFill>
                  <a:srgbClr val="2A2A2A"/>
                </a:solidFill>
                <a:effectLst/>
                <a:ea typeface="Arial" panose="020B0604020202020204" pitchFamily="34" charset="0"/>
              </a:rPr>
              <a:t>“Spin Doctors at Santee: Missionaries and the Dakota-Language   </a:t>
            </a:r>
            <a:endParaRPr lang="en-US" sz="1800" dirty="0">
              <a:effectLst/>
              <a:ea typeface="Arial" panose="020B0604020202020204" pitchFamily="34" charset="0"/>
            </a:endParaRPr>
          </a:p>
          <a:p>
            <a:pPr marL="0" marR="0">
              <a:spcBef>
                <a:spcPts val="0"/>
              </a:spcBef>
              <a:spcAft>
                <a:spcPts val="0"/>
              </a:spcAft>
            </a:pPr>
            <a:r>
              <a:rPr lang="en-US" sz="1800" dirty="0">
                <a:solidFill>
                  <a:srgbClr val="2A2A2A"/>
                </a:solidFill>
                <a:effectLst/>
                <a:ea typeface="Arial" panose="020B0604020202020204" pitchFamily="34" charset="0"/>
              </a:rPr>
              <a:t>       Reporting of the Ghost Dance and Wounded Knee.” </a:t>
            </a:r>
            <a:r>
              <a:rPr lang="en-US" sz="1800" i="1" dirty="0">
                <a:solidFill>
                  <a:srgbClr val="2A2A2A"/>
                </a:solidFill>
                <a:effectLst/>
                <a:ea typeface="Times New Roman" panose="02020603050405020304" pitchFamily="18" charset="0"/>
              </a:rPr>
              <a:t>Western Historical</a:t>
            </a:r>
            <a:endParaRPr lang="en-US" sz="1800" dirty="0">
              <a:effectLst/>
              <a:ea typeface="Arial" panose="020B0604020202020204" pitchFamily="34" charset="0"/>
            </a:endParaRPr>
          </a:p>
          <a:p>
            <a:r>
              <a:rPr lang="en-US" sz="1800" i="1" dirty="0">
                <a:solidFill>
                  <a:srgbClr val="2A2A2A"/>
                </a:solidFill>
                <a:effectLst/>
                <a:ea typeface="Times New Roman" panose="02020603050405020304" pitchFamily="18" charset="0"/>
              </a:rPr>
              <a:t>      Quarterly</a:t>
            </a:r>
            <a:r>
              <a:rPr lang="en-US" sz="1800" dirty="0">
                <a:solidFill>
                  <a:srgbClr val="2A2A2A"/>
                </a:solidFill>
                <a:effectLst/>
                <a:ea typeface="Arial" panose="020B0604020202020204" pitchFamily="34" charset="0"/>
              </a:rPr>
              <a:t> 28, no. 1(Spring 1997): 45-67.  </a:t>
            </a:r>
            <a:r>
              <a:rPr lang="en-US" sz="1800" dirty="0">
                <a:solidFill>
                  <a:schemeClr val="tx1"/>
                </a:solidFill>
                <a:effectLst/>
                <a:ea typeface="Times New Roman" panose="02020603050405020304" pitchFamily="18" charset="0"/>
              </a:rPr>
              <a:t>https://</a:t>
            </a:r>
            <a:r>
              <a:rPr lang="en-US" sz="1800" dirty="0" err="1">
                <a:solidFill>
                  <a:schemeClr val="tx1"/>
                </a:solidFill>
                <a:effectLst/>
                <a:ea typeface="Times New Roman" panose="02020603050405020304" pitchFamily="18" charset="0"/>
              </a:rPr>
              <a:t>doi.org</a:t>
            </a:r>
            <a:r>
              <a:rPr lang="en-US" sz="1800" dirty="0">
                <a:solidFill>
                  <a:schemeClr val="tx1"/>
                </a:solidFill>
                <a:effectLst/>
                <a:ea typeface="Times New Roman" panose="02020603050405020304" pitchFamily="18" charset="0"/>
              </a:rPr>
              <a:t>/10.2307/971202.</a:t>
            </a:r>
            <a:endParaRPr lang="en-US" b="1" dirty="0">
              <a:solidFill>
                <a:schemeClr val="tx1"/>
              </a:solidFill>
            </a:endParaRPr>
          </a:p>
          <a:p>
            <a:endParaRPr lang="en-US" b="1" dirty="0">
              <a:solidFill>
                <a:schemeClr val="tx1"/>
              </a:solidFill>
            </a:endParaRPr>
          </a:p>
        </p:txBody>
      </p:sp>
    </p:spTree>
    <p:extLst>
      <p:ext uri="{BB962C8B-B14F-4D97-AF65-F5344CB8AC3E}">
        <p14:creationId xmlns:p14="http://schemas.microsoft.com/office/powerpoint/2010/main" val="3420269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28E7-B2BF-C544-9689-A1BB8FD8AE9E}"/>
              </a:ext>
            </a:extLst>
          </p:cNvPr>
          <p:cNvSpPr>
            <a:spLocks noGrp="1"/>
          </p:cNvSpPr>
          <p:nvPr>
            <p:ph type="title"/>
          </p:nvPr>
        </p:nvSpPr>
        <p:spPr>
          <a:xfrm>
            <a:off x="358345" y="543697"/>
            <a:ext cx="8377882" cy="1572126"/>
          </a:xfrm>
        </p:spPr>
        <p:txBody>
          <a:bodyPr/>
          <a:lstStyle/>
          <a:p>
            <a:r>
              <a:rPr lang="en-US" b="1" dirty="0"/>
              <a:t>magazine article Online</a:t>
            </a:r>
          </a:p>
        </p:txBody>
      </p:sp>
      <p:sp>
        <p:nvSpPr>
          <p:cNvPr id="6" name="TextBox 5">
            <a:extLst>
              <a:ext uri="{FF2B5EF4-FFF2-40B4-BE49-F238E27FC236}">
                <a16:creationId xmlns:a16="http://schemas.microsoft.com/office/drawing/2014/main" id="{F8E4E1D2-A136-BD4D-8184-3827DA3698E9}"/>
              </a:ext>
            </a:extLst>
          </p:cNvPr>
          <p:cNvSpPr txBox="1"/>
          <p:nvPr/>
        </p:nvSpPr>
        <p:spPr>
          <a:xfrm>
            <a:off x="9845799" y="6306132"/>
            <a:ext cx="2169184" cy="369332"/>
          </a:xfrm>
          <a:prstGeom prst="rect">
            <a:avLst/>
          </a:prstGeom>
          <a:noFill/>
        </p:spPr>
        <p:txBody>
          <a:bodyPr wrap="none" rtlCol="0">
            <a:spAutoFit/>
          </a:bodyPr>
          <a:lstStyle/>
          <a:p>
            <a:r>
              <a:rPr lang="en-US" dirty="0">
                <a:solidFill>
                  <a:schemeClr val="bg1"/>
                </a:solidFill>
              </a:rPr>
              <a:t>CMOS 14.65, 14.87 </a:t>
            </a:r>
          </a:p>
        </p:txBody>
      </p:sp>
      <p:sp>
        <p:nvSpPr>
          <p:cNvPr id="7" name="TextBox 6">
            <a:extLst>
              <a:ext uri="{FF2B5EF4-FFF2-40B4-BE49-F238E27FC236}">
                <a16:creationId xmlns:a16="http://schemas.microsoft.com/office/drawing/2014/main" id="{8C9C63F7-8055-304D-B689-6DF646AC5883}"/>
              </a:ext>
            </a:extLst>
          </p:cNvPr>
          <p:cNvSpPr txBox="1"/>
          <p:nvPr/>
        </p:nvSpPr>
        <p:spPr>
          <a:xfrm>
            <a:off x="11287156" y="435669"/>
            <a:ext cx="434734" cy="369332"/>
          </a:xfrm>
          <a:prstGeom prst="rect">
            <a:avLst/>
          </a:prstGeom>
          <a:noFill/>
        </p:spPr>
        <p:txBody>
          <a:bodyPr wrap="none" rtlCol="0">
            <a:spAutoFit/>
          </a:bodyPr>
          <a:lstStyle/>
          <a:p>
            <a:r>
              <a:rPr lang="en-US" dirty="0">
                <a:solidFill>
                  <a:schemeClr val="bg1"/>
                </a:solidFill>
              </a:rPr>
              <a:t>22</a:t>
            </a:r>
          </a:p>
        </p:txBody>
      </p:sp>
      <p:sp>
        <p:nvSpPr>
          <p:cNvPr id="5" name="Rounded Rectangle 4">
            <a:extLst>
              <a:ext uri="{FF2B5EF4-FFF2-40B4-BE49-F238E27FC236}">
                <a16:creationId xmlns:a16="http://schemas.microsoft.com/office/drawing/2014/main" id="{FB917C5D-7162-1B49-8C9D-7A6314C8C3C7}"/>
              </a:ext>
            </a:extLst>
          </p:cNvPr>
          <p:cNvSpPr/>
          <p:nvPr/>
        </p:nvSpPr>
        <p:spPr>
          <a:xfrm>
            <a:off x="179751" y="2772735"/>
            <a:ext cx="9164274" cy="331900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solidFill>
                <a:schemeClr val="tx1"/>
              </a:solidFill>
            </a:endParaRPr>
          </a:p>
          <a:p>
            <a:endParaRPr lang="en-US" dirty="0">
              <a:solidFill>
                <a:schemeClr val="bg2"/>
              </a:solidFill>
            </a:endParaRPr>
          </a:p>
        </p:txBody>
      </p:sp>
      <p:sp>
        <p:nvSpPr>
          <p:cNvPr id="3" name="TextBox 2">
            <a:extLst>
              <a:ext uri="{FF2B5EF4-FFF2-40B4-BE49-F238E27FC236}">
                <a16:creationId xmlns:a16="http://schemas.microsoft.com/office/drawing/2014/main" id="{2897FEBD-7274-9647-B4B0-77B2FEA75751}"/>
              </a:ext>
            </a:extLst>
          </p:cNvPr>
          <p:cNvSpPr txBox="1"/>
          <p:nvPr/>
        </p:nvSpPr>
        <p:spPr>
          <a:xfrm>
            <a:off x="532025" y="2904904"/>
            <a:ext cx="8583400" cy="3385542"/>
          </a:xfrm>
          <a:prstGeom prst="rect">
            <a:avLst/>
          </a:prstGeom>
          <a:noFill/>
        </p:spPr>
        <p:txBody>
          <a:bodyPr wrap="square" rtlCol="0">
            <a:spAutoFit/>
          </a:bodyPr>
          <a:lstStyle/>
          <a:p>
            <a:r>
              <a:rPr lang="en-US" sz="1400" b="1" dirty="0">
                <a:solidFill>
                  <a:schemeClr val="bg2"/>
                </a:solidFill>
              </a:rPr>
              <a:t>Note:</a:t>
            </a:r>
          </a:p>
          <a:p>
            <a:pPr marL="0" marR="0">
              <a:spcBef>
                <a:spcPts val="0"/>
              </a:spcBef>
              <a:spcAft>
                <a:spcPts val="0"/>
              </a:spcAft>
            </a:pPr>
            <a:r>
              <a:rPr lang="en-US" sz="1400" dirty="0">
                <a:effectLst/>
                <a:ea typeface="Calibri" panose="020F0502020204030204" pitchFamily="34" charset="0"/>
                <a:cs typeface="Times New Roman" panose="02020603050405020304" pitchFamily="18" charset="0"/>
              </a:rPr>
              <a:t>        </a:t>
            </a:r>
            <a:r>
              <a:rPr lang="en-US" sz="1400" baseline="30000" dirty="0">
                <a:effectLst/>
                <a:ea typeface="Calibri" panose="020F0502020204030204" pitchFamily="34" charset="0"/>
                <a:cs typeface="Times New Roman" panose="02020603050405020304" pitchFamily="18" charset="0"/>
              </a:rPr>
              <a:t>22</a:t>
            </a:r>
            <a:r>
              <a:rPr lang="en-US" sz="1400" dirty="0">
                <a:effectLst/>
                <a:ea typeface="Calibri" panose="020F0502020204030204" pitchFamily="34" charset="0"/>
                <a:cs typeface="Times New Roman" panose="02020603050405020304" pitchFamily="18" charset="0"/>
              </a:rPr>
              <a:t> Kia D. </a:t>
            </a:r>
            <a:r>
              <a:rPr lang="en-US" sz="1400" dirty="0" err="1">
                <a:effectLst/>
                <a:ea typeface="Calibri" panose="020F0502020204030204" pitchFamily="34" charset="0"/>
                <a:cs typeface="Times New Roman" panose="02020603050405020304" pitchFamily="18" charset="0"/>
              </a:rPr>
              <a:t>Goosby</a:t>
            </a:r>
            <a:r>
              <a:rPr lang="en-US" sz="1400" dirty="0">
                <a:effectLst/>
                <a:ea typeface="Calibri" panose="020F0502020204030204" pitchFamily="34" charset="0"/>
                <a:cs typeface="Times New Roman" panose="02020603050405020304" pitchFamily="18" charset="0"/>
              </a:rPr>
              <a:t> and Miles Pope, “What It’s Really Like to Be a Fashion Editor During New York Fashion Week,” </a:t>
            </a:r>
            <a:r>
              <a:rPr lang="en-US" sz="1400" i="1" dirty="0">
                <a:effectLst/>
                <a:ea typeface="Calibri" panose="020F0502020204030204" pitchFamily="34" charset="0"/>
                <a:cs typeface="Times New Roman" panose="02020603050405020304" pitchFamily="18" charset="0"/>
              </a:rPr>
              <a:t>Vanity Fair</a:t>
            </a:r>
            <a:r>
              <a:rPr lang="en-US" sz="1400" dirty="0">
                <a:effectLst/>
                <a:ea typeface="Calibri" panose="020F0502020204030204" pitchFamily="34" charset="0"/>
                <a:cs typeface="Times New Roman" panose="02020603050405020304" pitchFamily="18" charset="0"/>
              </a:rPr>
              <a:t>, September 12, 2022, https://</a:t>
            </a:r>
            <a:r>
              <a:rPr lang="en-US" sz="1400" dirty="0" err="1">
                <a:effectLst/>
                <a:ea typeface="Calibri" panose="020F0502020204030204" pitchFamily="34" charset="0"/>
                <a:cs typeface="Times New Roman" panose="02020603050405020304" pitchFamily="18" charset="0"/>
              </a:rPr>
              <a:t>www.vanityfair.com</a:t>
            </a:r>
            <a:r>
              <a:rPr lang="en-US" sz="1400" dirty="0">
                <a:effectLst/>
                <a:ea typeface="Calibri" panose="020F0502020204030204" pitchFamily="34" charset="0"/>
                <a:cs typeface="Times New Roman" panose="02020603050405020304" pitchFamily="18" charset="0"/>
              </a:rPr>
              <a:t>/style/2022/09/what-its-really-like-to-be-a-fashion-editor-during-new-york-fashion-week.</a:t>
            </a:r>
          </a:p>
          <a:p>
            <a:r>
              <a:rPr lang="en-US" sz="1400" dirty="0">
                <a:effectLst/>
                <a:ea typeface="Calibri" panose="020F0502020204030204" pitchFamily="34" charset="0"/>
                <a:cs typeface="Times New Roman" panose="02020603050405020304" pitchFamily="18" charset="0"/>
              </a:rPr>
              <a:t> </a:t>
            </a:r>
          </a:p>
          <a:p>
            <a:r>
              <a:rPr lang="en-US" sz="1400" b="1" dirty="0">
                <a:solidFill>
                  <a:schemeClr val="bg2"/>
                </a:solidFill>
              </a:rPr>
              <a:t>Short Form:</a:t>
            </a:r>
            <a:endParaRPr lang="en-US" sz="1400" b="1" dirty="0">
              <a:solidFill>
                <a:schemeClr val="bg2"/>
              </a:solidFill>
              <a:effectLst/>
              <a:ea typeface="Calibri" panose="020F0502020204030204" pitchFamily="34" charset="0"/>
              <a:cs typeface="Times New Roman" panose="02020603050405020304" pitchFamily="18" charset="0"/>
            </a:endParaRPr>
          </a:p>
          <a:p>
            <a:pPr marL="0" marR="0">
              <a:spcBef>
                <a:spcPts val="0"/>
              </a:spcBef>
              <a:spcAft>
                <a:spcPts val="0"/>
              </a:spcAft>
            </a:pPr>
            <a:r>
              <a:rPr lang="en-US" sz="1400" baseline="30000" dirty="0">
                <a:effectLst/>
                <a:ea typeface="Calibri" panose="020F0502020204030204" pitchFamily="34" charset="0"/>
                <a:cs typeface="Times New Roman" panose="02020603050405020304" pitchFamily="18" charset="0"/>
              </a:rPr>
              <a:t>         23 </a:t>
            </a:r>
            <a:r>
              <a:rPr lang="en-US" sz="1400" dirty="0" err="1">
                <a:effectLst/>
                <a:ea typeface="Calibri" panose="020F0502020204030204" pitchFamily="34" charset="0"/>
                <a:cs typeface="Times New Roman" panose="02020603050405020304" pitchFamily="18" charset="0"/>
              </a:rPr>
              <a:t>Goosby</a:t>
            </a:r>
            <a:r>
              <a:rPr lang="en-US" sz="1400" dirty="0">
                <a:effectLst/>
                <a:ea typeface="Calibri" panose="020F0502020204030204" pitchFamily="34" charset="0"/>
                <a:cs typeface="Times New Roman" panose="02020603050405020304" pitchFamily="18" charset="0"/>
              </a:rPr>
              <a:t> and Pope, “What It’s Really Like.” </a:t>
            </a:r>
          </a:p>
          <a:p>
            <a:pPr marL="0" marR="0">
              <a:spcBef>
                <a:spcPts val="0"/>
              </a:spcBef>
              <a:spcAft>
                <a:spcPts val="0"/>
              </a:spcAft>
            </a:pPr>
            <a:r>
              <a:rPr lang="en-US" sz="1400" dirty="0">
                <a:effectLst/>
                <a:ea typeface="Calibri" panose="020F0502020204030204" pitchFamily="34" charset="0"/>
                <a:cs typeface="Times New Roman" panose="02020603050405020304" pitchFamily="18" charset="0"/>
              </a:rPr>
              <a:t> </a:t>
            </a:r>
          </a:p>
          <a:p>
            <a:r>
              <a:rPr lang="en-US" sz="1400" b="1" dirty="0">
                <a:solidFill>
                  <a:schemeClr val="bg2"/>
                </a:solidFill>
              </a:rPr>
              <a:t>Bibliography:</a:t>
            </a:r>
            <a:endParaRPr lang="en-US" sz="1400" b="1" dirty="0">
              <a:solidFill>
                <a:schemeClr val="bg2"/>
              </a:solidFill>
              <a:effectLst/>
              <a:ea typeface="Calibri" panose="020F0502020204030204" pitchFamily="34" charset="0"/>
              <a:cs typeface="Times New Roman" panose="02020603050405020304" pitchFamily="18" charset="0"/>
            </a:endParaRPr>
          </a:p>
          <a:p>
            <a:pPr marL="0" marR="0">
              <a:spcBef>
                <a:spcPts val="0"/>
              </a:spcBef>
              <a:spcAft>
                <a:spcPts val="0"/>
              </a:spcAft>
            </a:pPr>
            <a:r>
              <a:rPr lang="en-US" sz="1400" dirty="0" err="1">
                <a:effectLst/>
                <a:ea typeface="Calibri" panose="020F0502020204030204" pitchFamily="34" charset="0"/>
                <a:cs typeface="Times New Roman" panose="02020603050405020304" pitchFamily="18" charset="0"/>
              </a:rPr>
              <a:t>Goosby</a:t>
            </a:r>
            <a:r>
              <a:rPr lang="en-US" sz="1400" dirty="0">
                <a:effectLst/>
                <a:ea typeface="Calibri" panose="020F0502020204030204" pitchFamily="34" charset="0"/>
                <a:cs typeface="Times New Roman" panose="02020603050405020304" pitchFamily="18" charset="0"/>
              </a:rPr>
              <a:t>, Kia D., and Miles Pope. “What It’s Really Like to Be a Fashion Editor During New York Fashion Week.” </a:t>
            </a:r>
            <a:r>
              <a:rPr lang="en-US" sz="1400" i="1" dirty="0">
                <a:effectLst/>
                <a:ea typeface="Calibri" panose="020F0502020204030204" pitchFamily="34" charset="0"/>
                <a:cs typeface="Times New Roman" panose="02020603050405020304" pitchFamily="18" charset="0"/>
              </a:rPr>
              <a:t>Vanity </a:t>
            </a:r>
          </a:p>
          <a:p>
            <a:pPr marL="0" marR="0">
              <a:spcBef>
                <a:spcPts val="0"/>
              </a:spcBef>
              <a:spcAft>
                <a:spcPts val="0"/>
              </a:spcAft>
            </a:pPr>
            <a:r>
              <a:rPr lang="en-US" sz="1400" i="1" dirty="0">
                <a:ea typeface="Calibri" panose="020F0502020204030204" pitchFamily="34" charset="0"/>
                <a:cs typeface="Times New Roman" panose="02020603050405020304" pitchFamily="18" charset="0"/>
              </a:rPr>
              <a:t>       </a:t>
            </a:r>
            <a:r>
              <a:rPr lang="en-US" sz="1400" i="1" dirty="0">
                <a:effectLst/>
                <a:ea typeface="Calibri" panose="020F0502020204030204" pitchFamily="34" charset="0"/>
                <a:cs typeface="Times New Roman" panose="02020603050405020304" pitchFamily="18" charset="0"/>
              </a:rPr>
              <a:t>Fair</a:t>
            </a:r>
            <a:r>
              <a:rPr lang="en-US" sz="1400" dirty="0">
                <a:effectLst/>
                <a:ea typeface="Calibri" panose="020F0502020204030204" pitchFamily="34" charset="0"/>
                <a:cs typeface="Times New Roman" panose="02020603050405020304" pitchFamily="18" charset="0"/>
              </a:rPr>
              <a:t>, September 12, 2022. https://www.vanityfair.com/style/2022/09/what-its-really-like-to-be-a-fashion-editor-</a:t>
            </a:r>
          </a:p>
          <a:p>
            <a:pPr marL="0" marR="0">
              <a:spcBef>
                <a:spcPts val="0"/>
              </a:spcBef>
              <a:spcAft>
                <a:spcPts val="0"/>
              </a:spcAft>
            </a:pPr>
            <a:r>
              <a:rPr lang="en-US" sz="1400" dirty="0">
                <a:ea typeface="Calibri" panose="020F0502020204030204" pitchFamily="34" charset="0"/>
                <a:cs typeface="Times New Roman" panose="02020603050405020304" pitchFamily="18" charset="0"/>
              </a:rPr>
              <a:t>      </a:t>
            </a:r>
            <a:r>
              <a:rPr lang="en-US" sz="1400" dirty="0">
                <a:effectLst/>
                <a:ea typeface="Calibri" panose="020F0502020204030204" pitchFamily="34" charset="0"/>
                <a:cs typeface="Times New Roman" panose="02020603050405020304" pitchFamily="18" charset="0"/>
              </a:rPr>
              <a:t>during-new-</a:t>
            </a:r>
            <a:r>
              <a:rPr lang="en-US" sz="1400" dirty="0" err="1">
                <a:effectLst/>
                <a:ea typeface="Calibri" panose="020F0502020204030204" pitchFamily="34" charset="0"/>
                <a:cs typeface="Times New Roman" panose="02020603050405020304" pitchFamily="18" charset="0"/>
              </a:rPr>
              <a:t>york</a:t>
            </a:r>
            <a:r>
              <a:rPr lang="en-US" sz="1400" dirty="0">
                <a:effectLst/>
                <a:ea typeface="Calibri" panose="020F0502020204030204" pitchFamily="34" charset="0"/>
                <a:cs typeface="Times New Roman" panose="02020603050405020304" pitchFamily="18" charset="0"/>
              </a:rPr>
              <a:t>-fashion-week.</a:t>
            </a:r>
          </a:p>
          <a:p>
            <a:r>
              <a:rPr lang="en-US" dirty="0"/>
              <a:t> </a:t>
            </a:r>
          </a:p>
        </p:txBody>
      </p:sp>
    </p:spTree>
    <p:extLst>
      <p:ext uri="{BB962C8B-B14F-4D97-AF65-F5344CB8AC3E}">
        <p14:creationId xmlns:p14="http://schemas.microsoft.com/office/powerpoint/2010/main" val="2385519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28E7-B2BF-C544-9689-A1BB8FD8AE9E}"/>
              </a:ext>
            </a:extLst>
          </p:cNvPr>
          <p:cNvSpPr>
            <a:spLocks noGrp="1"/>
          </p:cNvSpPr>
          <p:nvPr>
            <p:ph type="title"/>
          </p:nvPr>
        </p:nvSpPr>
        <p:spPr>
          <a:xfrm>
            <a:off x="358345" y="543697"/>
            <a:ext cx="8377882" cy="1572126"/>
          </a:xfrm>
        </p:spPr>
        <p:txBody>
          <a:bodyPr/>
          <a:lstStyle/>
          <a:p>
            <a:r>
              <a:rPr lang="en-US" b="1" dirty="0"/>
              <a:t>newspaper article Online </a:t>
            </a:r>
          </a:p>
        </p:txBody>
      </p:sp>
      <p:sp>
        <p:nvSpPr>
          <p:cNvPr id="4" name="TextBox 3">
            <a:extLst>
              <a:ext uri="{FF2B5EF4-FFF2-40B4-BE49-F238E27FC236}">
                <a16:creationId xmlns:a16="http://schemas.microsoft.com/office/drawing/2014/main" id="{A6A58449-8B98-AE40-B14B-8289C6CB614F}"/>
              </a:ext>
            </a:extLst>
          </p:cNvPr>
          <p:cNvSpPr txBox="1"/>
          <p:nvPr/>
        </p:nvSpPr>
        <p:spPr>
          <a:xfrm>
            <a:off x="10405397" y="6234988"/>
            <a:ext cx="1444626" cy="369332"/>
          </a:xfrm>
          <a:prstGeom prst="rect">
            <a:avLst/>
          </a:prstGeom>
          <a:noFill/>
        </p:spPr>
        <p:txBody>
          <a:bodyPr wrap="none" rtlCol="0">
            <a:spAutoFit/>
          </a:bodyPr>
          <a:lstStyle/>
          <a:p>
            <a:r>
              <a:rPr lang="en-US" dirty="0">
                <a:solidFill>
                  <a:schemeClr val="bg1"/>
                </a:solidFill>
              </a:rPr>
              <a:t>CMOS 14.89</a:t>
            </a:r>
          </a:p>
        </p:txBody>
      </p:sp>
      <p:sp>
        <p:nvSpPr>
          <p:cNvPr id="6" name="TextBox 5">
            <a:extLst>
              <a:ext uri="{FF2B5EF4-FFF2-40B4-BE49-F238E27FC236}">
                <a16:creationId xmlns:a16="http://schemas.microsoft.com/office/drawing/2014/main" id="{F8F67B5E-88DF-0748-A0A5-089D7091D19C}"/>
              </a:ext>
            </a:extLst>
          </p:cNvPr>
          <p:cNvSpPr txBox="1"/>
          <p:nvPr/>
        </p:nvSpPr>
        <p:spPr>
          <a:xfrm>
            <a:off x="11287156" y="435669"/>
            <a:ext cx="434734" cy="369332"/>
          </a:xfrm>
          <a:prstGeom prst="rect">
            <a:avLst/>
          </a:prstGeom>
          <a:noFill/>
        </p:spPr>
        <p:txBody>
          <a:bodyPr wrap="none" rtlCol="0">
            <a:spAutoFit/>
          </a:bodyPr>
          <a:lstStyle/>
          <a:p>
            <a:r>
              <a:rPr lang="en-US" dirty="0">
                <a:solidFill>
                  <a:schemeClr val="bg1"/>
                </a:solidFill>
              </a:rPr>
              <a:t>23</a:t>
            </a:r>
          </a:p>
        </p:txBody>
      </p:sp>
      <p:sp>
        <p:nvSpPr>
          <p:cNvPr id="7" name="Rounded Rectangle 6">
            <a:extLst>
              <a:ext uri="{FF2B5EF4-FFF2-40B4-BE49-F238E27FC236}">
                <a16:creationId xmlns:a16="http://schemas.microsoft.com/office/drawing/2014/main" id="{5D230910-D9D2-4A4F-B1E2-818EEBCA2CD4}"/>
              </a:ext>
            </a:extLst>
          </p:cNvPr>
          <p:cNvSpPr/>
          <p:nvPr/>
        </p:nvSpPr>
        <p:spPr>
          <a:xfrm>
            <a:off x="216943" y="2867818"/>
            <a:ext cx="10491907" cy="355183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solidFill>
                <a:schemeClr val="tx1"/>
              </a:solidFill>
            </a:endParaRPr>
          </a:p>
          <a:p>
            <a:endParaRPr lang="en-US" dirty="0">
              <a:solidFill>
                <a:schemeClr val="bg2"/>
              </a:solidFill>
            </a:endParaRPr>
          </a:p>
        </p:txBody>
      </p:sp>
      <p:sp>
        <p:nvSpPr>
          <p:cNvPr id="8" name="TextBox 7">
            <a:extLst>
              <a:ext uri="{FF2B5EF4-FFF2-40B4-BE49-F238E27FC236}">
                <a16:creationId xmlns:a16="http://schemas.microsoft.com/office/drawing/2014/main" id="{EC316DAF-F751-1C4D-B818-3825CCCC8165}"/>
              </a:ext>
            </a:extLst>
          </p:cNvPr>
          <p:cNvSpPr txBox="1"/>
          <p:nvPr/>
        </p:nvSpPr>
        <p:spPr>
          <a:xfrm>
            <a:off x="419619" y="3240457"/>
            <a:ext cx="10086554" cy="2862322"/>
          </a:xfrm>
          <a:prstGeom prst="rect">
            <a:avLst/>
          </a:prstGeom>
          <a:noFill/>
        </p:spPr>
        <p:txBody>
          <a:bodyPr wrap="square" rtlCol="0">
            <a:spAutoFit/>
          </a:bodyPr>
          <a:lstStyle/>
          <a:p>
            <a:r>
              <a:rPr lang="en-US" b="1" dirty="0">
                <a:solidFill>
                  <a:schemeClr val="bg2"/>
                </a:solidFill>
              </a:rPr>
              <a:t>Note:</a:t>
            </a:r>
          </a:p>
          <a:p>
            <a:r>
              <a:rPr lang="en-US" baseline="30000" dirty="0"/>
              <a:t>         6 </a:t>
            </a:r>
            <a:r>
              <a:rPr lang="en-US" dirty="0"/>
              <a:t>Charles Blow, “America’s ‘Psychic Numbing’ to Gun Violence,” </a:t>
            </a:r>
            <a:r>
              <a:rPr lang="en-US" i="1" dirty="0"/>
              <a:t>The New York Times</a:t>
            </a:r>
            <a:r>
              <a:rPr lang="en-US" dirty="0"/>
              <a:t>,</a:t>
            </a:r>
          </a:p>
          <a:p>
            <a:r>
              <a:rPr lang="en-US" dirty="0"/>
              <a:t> September 6, 2022, https://www.nytimes.com/2022/06/08/opinion/numbing-gun-violence.html. </a:t>
            </a:r>
          </a:p>
          <a:p>
            <a:endParaRPr lang="en-US" dirty="0"/>
          </a:p>
          <a:p>
            <a:r>
              <a:rPr lang="en-US" b="1" dirty="0">
                <a:solidFill>
                  <a:schemeClr val="bg2"/>
                </a:solidFill>
              </a:rPr>
              <a:t>Short Form:</a:t>
            </a:r>
          </a:p>
          <a:p>
            <a:r>
              <a:rPr lang="en-US" baseline="30000" dirty="0"/>
              <a:t>        7 </a:t>
            </a:r>
            <a:r>
              <a:rPr lang="en-US" dirty="0"/>
              <a:t>Blow, “America’s ‘Psychic Numbing.’”</a:t>
            </a:r>
            <a:endParaRPr lang="en-US" sz="1600" dirty="0">
              <a:latin typeface="Arial" panose="020B0604020202020204" pitchFamily="34" charset="0"/>
              <a:ea typeface="Arial" panose="020B0604020202020204" pitchFamily="34" charset="0"/>
              <a:cs typeface="Times New Roman" panose="02020603050405020304" pitchFamily="18" charset="0"/>
            </a:endParaRPr>
          </a:p>
          <a:p>
            <a:endParaRPr lang="en-US" dirty="0"/>
          </a:p>
          <a:p>
            <a:r>
              <a:rPr lang="en-US" b="1" dirty="0">
                <a:solidFill>
                  <a:schemeClr val="bg2"/>
                </a:solidFill>
              </a:rPr>
              <a:t>Bibliography: </a:t>
            </a:r>
          </a:p>
          <a:p>
            <a:r>
              <a:rPr lang="en-US" dirty="0"/>
              <a:t>Blow, Charles. “America’s ‘Psychic Numbing’ to Gun Violence.” </a:t>
            </a:r>
            <a:r>
              <a:rPr lang="en-US" i="1" dirty="0"/>
              <a:t>The New York Times,</a:t>
            </a:r>
            <a:r>
              <a:rPr lang="en-US" dirty="0"/>
              <a:t> September 6,        </a:t>
            </a:r>
          </a:p>
          <a:p>
            <a:r>
              <a:rPr lang="en-US" dirty="0"/>
              <a:t>        2022.  https://</a:t>
            </a:r>
            <a:r>
              <a:rPr lang="en-US" dirty="0" err="1"/>
              <a:t>www.nytimes.com</a:t>
            </a:r>
            <a:r>
              <a:rPr lang="en-US" dirty="0"/>
              <a:t>/2022/06/08/opinion/numbing-gun-</a:t>
            </a:r>
            <a:r>
              <a:rPr lang="en-US" dirty="0" err="1"/>
              <a:t>violence.html</a:t>
            </a:r>
            <a:r>
              <a:rPr lang="en-US" dirty="0"/>
              <a:t>. </a:t>
            </a:r>
          </a:p>
        </p:txBody>
      </p:sp>
    </p:spTree>
    <p:extLst>
      <p:ext uri="{BB962C8B-B14F-4D97-AF65-F5344CB8AC3E}">
        <p14:creationId xmlns:p14="http://schemas.microsoft.com/office/powerpoint/2010/main" val="432821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28E7-B2BF-C544-9689-A1BB8FD8AE9E}"/>
              </a:ext>
            </a:extLst>
          </p:cNvPr>
          <p:cNvSpPr>
            <a:spLocks noGrp="1"/>
          </p:cNvSpPr>
          <p:nvPr>
            <p:ph type="title"/>
          </p:nvPr>
        </p:nvSpPr>
        <p:spPr>
          <a:xfrm>
            <a:off x="358345" y="543697"/>
            <a:ext cx="9987438" cy="1572126"/>
          </a:xfrm>
        </p:spPr>
        <p:txBody>
          <a:bodyPr/>
          <a:lstStyle/>
          <a:p>
            <a:r>
              <a:rPr lang="en-US" b="1" dirty="0"/>
              <a:t>dictionary or encyclopedia online</a:t>
            </a:r>
          </a:p>
        </p:txBody>
      </p:sp>
      <p:sp>
        <p:nvSpPr>
          <p:cNvPr id="4" name="TextBox 3">
            <a:extLst>
              <a:ext uri="{FF2B5EF4-FFF2-40B4-BE49-F238E27FC236}">
                <a16:creationId xmlns:a16="http://schemas.microsoft.com/office/drawing/2014/main" id="{2647A74B-476E-DD4B-A3EE-525B14316805}"/>
              </a:ext>
            </a:extLst>
          </p:cNvPr>
          <p:cNvSpPr txBox="1"/>
          <p:nvPr/>
        </p:nvSpPr>
        <p:spPr>
          <a:xfrm>
            <a:off x="9955643" y="6142656"/>
            <a:ext cx="1632178" cy="369332"/>
          </a:xfrm>
          <a:prstGeom prst="rect">
            <a:avLst/>
          </a:prstGeom>
          <a:noFill/>
        </p:spPr>
        <p:txBody>
          <a:bodyPr wrap="none" rtlCol="0">
            <a:spAutoFit/>
          </a:bodyPr>
          <a:lstStyle/>
          <a:p>
            <a:r>
              <a:rPr lang="en-US" dirty="0">
                <a:solidFill>
                  <a:schemeClr val="bg1"/>
                </a:solidFill>
              </a:rPr>
              <a:t>CMOS 14.131 </a:t>
            </a:r>
          </a:p>
        </p:txBody>
      </p:sp>
      <p:sp>
        <p:nvSpPr>
          <p:cNvPr id="6" name="TextBox 5">
            <a:extLst>
              <a:ext uri="{FF2B5EF4-FFF2-40B4-BE49-F238E27FC236}">
                <a16:creationId xmlns:a16="http://schemas.microsoft.com/office/drawing/2014/main" id="{B8AA4D39-B00C-6D45-9713-7A10EE970937}"/>
              </a:ext>
            </a:extLst>
          </p:cNvPr>
          <p:cNvSpPr txBox="1"/>
          <p:nvPr/>
        </p:nvSpPr>
        <p:spPr>
          <a:xfrm>
            <a:off x="11287156" y="435669"/>
            <a:ext cx="434734" cy="369332"/>
          </a:xfrm>
          <a:prstGeom prst="rect">
            <a:avLst/>
          </a:prstGeom>
          <a:noFill/>
        </p:spPr>
        <p:txBody>
          <a:bodyPr wrap="none" rtlCol="0">
            <a:spAutoFit/>
          </a:bodyPr>
          <a:lstStyle/>
          <a:p>
            <a:r>
              <a:rPr lang="en-US" dirty="0">
                <a:solidFill>
                  <a:schemeClr val="bg1"/>
                </a:solidFill>
              </a:rPr>
              <a:t>24</a:t>
            </a:r>
          </a:p>
        </p:txBody>
      </p:sp>
      <p:sp>
        <p:nvSpPr>
          <p:cNvPr id="5" name="Rounded Rectangle 4">
            <a:extLst>
              <a:ext uri="{FF2B5EF4-FFF2-40B4-BE49-F238E27FC236}">
                <a16:creationId xmlns:a16="http://schemas.microsoft.com/office/drawing/2014/main" id="{0D8625B0-3C6A-CA48-963B-2AB3F8386DA6}"/>
              </a:ext>
            </a:extLst>
          </p:cNvPr>
          <p:cNvSpPr/>
          <p:nvPr/>
        </p:nvSpPr>
        <p:spPr>
          <a:xfrm>
            <a:off x="304979" y="2790413"/>
            <a:ext cx="9370117" cy="353690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solidFill>
                <a:schemeClr val="tx1"/>
              </a:solidFill>
            </a:endParaRPr>
          </a:p>
          <a:p>
            <a:endParaRPr lang="en-US" dirty="0">
              <a:solidFill>
                <a:schemeClr val="bg2"/>
              </a:solidFill>
            </a:endParaRPr>
          </a:p>
        </p:txBody>
      </p:sp>
      <p:sp>
        <p:nvSpPr>
          <p:cNvPr id="8" name="TextBox 7">
            <a:extLst>
              <a:ext uri="{FF2B5EF4-FFF2-40B4-BE49-F238E27FC236}">
                <a16:creationId xmlns:a16="http://schemas.microsoft.com/office/drawing/2014/main" id="{7EF6F7AE-7068-A14F-B67B-AE5564244EB9}"/>
              </a:ext>
            </a:extLst>
          </p:cNvPr>
          <p:cNvSpPr txBox="1"/>
          <p:nvPr/>
        </p:nvSpPr>
        <p:spPr>
          <a:xfrm>
            <a:off x="596728" y="3295965"/>
            <a:ext cx="8381810" cy="2872581"/>
          </a:xfrm>
          <a:prstGeom prst="rect">
            <a:avLst/>
          </a:prstGeom>
          <a:noFill/>
        </p:spPr>
        <p:txBody>
          <a:bodyPr wrap="square" rtlCol="0">
            <a:spAutoFit/>
          </a:bodyPr>
          <a:lstStyle/>
          <a:p>
            <a:r>
              <a:rPr lang="en-US" sz="1600" b="1" dirty="0">
                <a:solidFill>
                  <a:schemeClr val="bg2"/>
                </a:solidFill>
              </a:rPr>
              <a:t>Note:</a:t>
            </a:r>
          </a:p>
          <a:p>
            <a:r>
              <a:rPr lang="en-US" sz="1600" baseline="30000" dirty="0"/>
              <a:t>          </a:t>
            </a:r>
            <a:r>
              <a:rPr lang="en-US" sz="1800" baseline="30000" dirty="0">
                <a:solidFill>
                  <a:srgbClr val="000000"/>
                </a:solidFill>
                <a:effectLst/>
                <a:ea typeface="Arial" panose="020B0604020202020204" pitchFamily="34" charset="0"/>
              </a:rPr>
              <a:t>4 </a:t>
            </a:r>
            <a:r>
              <a:rPr lang="en-US" sz="1800" i="1" dirty="0">
                <a:solidFill>
                  <a:srgbClr val="212529"/>
                </a:solidFill>
                <a:effectLst/>
                <a:ea typeface="Arial" panose="020B0604020202020204" pitchFamily="34" charset="0"/>
              </a:rPr>
              <a:t>Britannica Concise Encyclopedia</a:t>
            </a:r>
            <a:r>
              <a:rPr lang="en-US" sz="1800" dirty="0">
                <a:solidFill>
                  <a:srgbClr val="212529"/>
                </a:solidFill>
                <a:effectLst/>
                <a:ea typeface="Arial" panose="020B0604020202020204" pitchFamily="34" charset="0"/>
              </a:rPr>
              <a:t>, “Franz Boas,” by Encyclopedia Britannica. Britannica Digital Learning, 2017. Accessed May 5, 2021, https://</a:t>
            </a:r>
            <a:r>
              <a:rPr lang="en-US" sz="1800" dirty="0" err="1">
                <a:solidFill>
                  <a:srgbClr val="212529"/>
                </a:solidFill>
                <a:effectLst/>
                <a:ea typeface="Arial" panose="020B0604020202020204" pitchFamily="34" charset="0"/>
              </a:rPr>
              <a:t>search.credoreference.com</a:t>
            </a:r>
            <a:r>
              <a:rPr lang="en-US" sz="1800" dirty="0">
                <a:solidFill>
                  <a:srgbClr val="212529"/>
                </a:solidFill>
                <a:effectLst/>
                <a:ea typeface="Arial" panose="020B0604020202020204" pitchFamily="34" charset="0"/>
              </a:rPr>
              <a:t>/content/entry/</a:t>
            </a:r>
            <a:r>
              <a:rPr lang="en-US" sz="1800" dirty="0" err="1">
                <a:solidFill>
                  <a:srgbClr val="212529"/>
                </a:solidFill>
                <a:effectLst/>
                <a:ea typeface="Arial" panose="020B0604020202020204" pitchFamily="34" charset="0"/>
              </a:rPr>
              <a:t>ebconcise</a:t>
            </a:r>
            <a:r>
              <a:rPr lang="en-US" sz="1800" dirty="0">
                <a:solidFill>
                  <a:srgbClr val="212529"/>
                </a:solidFill>
                <a:effectLst/>
                <a:ea typeface="Arial" panose="020B0604020202020204" pitchFamily="34" charset="0"/>
              </a:rPr>
              <a:t>/</a:t>
            </a:r>
            <a:r>
              <a:rPr lang="en-US" sz="1800" dirty="0" err="1">
                <a:solidFill>
                  <a:srgbClr val="212529"/>
                </a:solidFill>
                <a:effectLst/>
                <a:ea typeface="Arial" panose="020B0604020202020204" pitchFamily="34" charset="0"/>
              </a:rPr>
              <a:t>boas_franz</a:t>
            </a:r>
            <a:r>
              <a:rPr lang="en-US" sz="1800" dirty="0">
                <a:solidFill>
                  <a:srgbClr val="212529"/>
                </a:solidFill>
                <a:effectLst/>
                <a:ea typeface="Arial" panose="020B0604020202020204" pitchFamily="34" charset="0"/>
              </a:rPr>
              <a:t>/0.</a:t>
            </a:r>
            <a:endParaRPr lang="en-US" sz="1600" dirty="0"/>
          </a:p>
          <a:p>
            <a:endParaRPr lang="en-US" sz="1600" b="1" dirty="0">
              <a:solidFill>
                <a:schemeClr val="bg2"/>
              </a:solidFill>
            </a:endParaRPr>
          </a:p>
          <a:p>
            <a:r>
              <a:rPr lang="en-US" sz="1600" b="1" dirty="0">
                <a:solidFill>
                  <a:schemeClr val="bg2"/>
                </a:solidFill>
              </a:rPr>
              <a:t>Short Form: </a:t>
            </a:r>
          </a:p>
          <a:p>
            <a:r>
              <a:rPr lang="en-US" sz="1600" b="1" baseline="30000" dirty="0">
                <a:solidFill>
                  <a:schemeClr val="bg2"/>
                </a:solidFill>
                <a:ea typeface="Arial" panose="020B0604020202020204" pitchFamily="34" charset="0"/>
              </a:rPr>
              <a:t>          </a:t>
            </a:r>
            <a:r>
              <a:rPr lang="en-US" sz="1800" baseline="30000" dirty="0">
                <a:effectLst/>
                <a:ea typeface="Arial" panose="020B0604020202020204" pitchFamily="34" charset="0"/>
              </a:rPr>
              <a:t>5 </a:t>
            </a:r>
            <a:r>
              <a:rPr lang="en-US" sz="1800" i="1" dirty="0">
                <a:effectLst/>
                <a:ea typeface="Arial" panose="020B0604020202020204" pitchFamily="34" charset="0"/>
              </a:rPr>
              <a:t>Britannica</a:t>
            </a:r>
            <a:r>
              <a:rPr lang="en-US" i="1" dirty="0">
                <a:ea typeface="Arial" panose="020B0604020202020204" pitchFamily="34" charset="0"/>
              </a:rPr>
              <a:t> Concise Encyclopedia</a:t>
            </a:r>
            <a:r>
              <a:rPr lang="en-US" dirty="0">
                <a:ea typeface="Arial" panose="020B0604020202020204" pitchFamily="34" charset="0"/>
              </a:rPr>
              <a:t>, “</a:t>
            </a:r>
            <a:r>
              <a:rPr lang="en-US" sz="1800" dirty="0">
                <a:effectLst/>
                <a:ea typeface="Arial" panose="020B0604020202020204" pitchFamily="34" charset="0"/>
              </a:rPr>
              <a:t>Franz Boas.”</a:t>
            </a:r>
            <a:r>
              <a:rPr lang="en-US" sz="1600" dirty="0">
                <a:effectLst/>
              </a:rPr>
              <a:t> </a:t>
            </a:r>
            <a:endParaRPr lang="en-US" sz="1600" b="1" dirty="0">
              <a:solidFill>
                <a:schemeClr val="bg2"/>
              </a:solidFill>
            </a:endParaRPr>
          </a:p>
          <a:p>
            <a:endParaRPr lang="en-US" sz="1600" b="1" baseline="30000" dirty="0">
              <a:solidFill>
                <a:schemeClr val="bg2"/>
              </a:solidFill>
            </a:endParaRPr>
          </a:p>
          <a:p>
            <a:r>
              <a:rPr lang="en-US" sz="1600" b="1" dirty="0">
                <a:solidFill>
                  <a:schemeClr val="bg2"/>
                </a:solidFill>
              </a:rPr>
              <a:t>Bibliography: </a:t>
            </a:r>
          </a:p>
          <a:p>
            <a:r>
              <a:rPr lang="en-US" sz="1600" b="1" dirty="0">
                <a:solidFill>
                  <a:schemeClr val="bg2"/>
                </a:solidFill>
                <a:effectLst/>
                <a:ea typeface="Arial" panose="020B0604020202020204" pitchFamily="34" charset="0"/>
              </a:rPr>
              <a:t>       </a:t>
            </a:r>
            <a:r>
              <a:rPr lang="en-US" sz="1800" dirty="0">
                <a:solidFill>
                  <a:srgbClr val="000000"/>
                </a:solidFill>
                <a:effectLst/>
                <a:ea typeface="Arial" panose="020B0604020202020204" pitchFamily="34" charset="0"/>
              </a:rPr>
              <a:t>Not cited in bibliographies</a:t>
            </a:r>
            <a:r>
              <a:rPr lang="en-US" sz="1600" dirty="0">
                <a:effectLst/>
              </a:rPr>
              <a:t> </a:t>
            </a:r>
            <a:endParaRPr lang="en-US" sz="1600" b="1" dirty="0">
              <a:solidFill>
                <a:schemeClr val="bg2"/>
              </a:solidFill>
            </a:endParaRPr>
          </a:p>
          <a:p>
            <a:endParaRPr lang="en-US" sz="1600" dirty="0"/>
          </a:p>
        </p:txBody>
      </p:sp>
    </p:spTree>
    <p:extLst>
      <p:ext uri="{BB962C8B-B14F-4D97-AF65-F5344CB8AC3E}">
        <p14:creationId xmlns:p14="http://schemas.microsoft.com/office/powerpoint/2010/main" val="39354705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28E7-B2BF-C544-9689-A1BB8FD8AE9E}"/>
              </a:ext>
            </a:extLst>
          </p:cNvPr>
          <p:cNvSpPr>
            <a:spLocks noGrp="1"/>
          </p:cNvSpPr>
          <p:nvPr>
            <p:ph type="title"/>
          </p:nvPr>
        </p:nvSpPr>
        <p:spPr>
          <a:xfrm>
            <a:off x="358345" y="543697"/>
            <a:ext cx="8377882" cy="1572126"/>
          </a:xfrm>
        </p:spPr>
        <p:txBody>
          <a:bodyPr/>
          <a:lstStyle/>
          <a:p>
            <a:r>
              <a:rPr lang="en-US" b="1" dirty="0"/>
              <a:t>dictionary or encyclopedia</a:t>
            </a:r>
            <a:br>
              <a:rPr lang="en-US" b="1" dirty="0"/>
            </a:br>
            <a:r>
              <a:rPr lang="en-US" b="1" dirty="0"/>
              <a:t> with authors</a:t>
            </a:r>
          </a:p>
        </p:txBody>
      </p:sp>
      <p:sp>
        <p:nvSpPr>
          <p:cNvPr id="4" name="TextBox 3">
            <a:extLst>
              <a:ext uri="{FF2B5EF4-FFF2-40B4-BE49-F238E27FC236}">
                <a16:creationId xmlns:a16="http://schemas.microsoft.com/office/drawing/2014/main" id="{2647A74B-476E-DD4B-A3EE-525B14316805}"/>
              </a:ext>
            </a:extLst>
          </p:cNvPr>
          <p:cNvSpPr txBox="1"/>
          <p:nvPr/>
        </p:nvSpPr>
        <p:spPr>
          <a:xfrm>
            <a:off x="9955643" y="6142656"/>
            <a:ext cx="1632178" cy="369332"/>
          </a:xfrm>
          <a:prstGeom prst="rect">
            <a:avLst/>
          </a:prstGeom>
          <a:noFill/>
        </p:spPr>
        <p:txBody>
          <a:bodyPr wrap="none" rtlCol="0">
            <a:spAutoFit/>
          </a:bodyPr>
          <a:lstStyle/>
          <a:p>
            <a:r>
              <a:rPr lang="en-US" dirty="0">
                <a:solidFill>
                  <a:schemeClr val="bg1"/>
                </a:solidFill>
              </a:rPr>
              <a:t>CMOS 14.132 </a:t>
            </a:r>
          </a:p>
        </p:txBody>
      </p:sp>
      <p:sp>
        <p:nvSpPr>
          <p:cNvPr id="6" name="TextBox 5">
            <a:extLst>
              <a:ext uri="{FF2B5EF4-FFF2-40B4-BE49-F238E27FC236}">
                <a16:creationId xmlns:a16="http://schemas.microsoft.com/office/drawing/2014/main" id="{B8AA4D39-B00C-6D45-9713-7A10EE970937}"/>
              </a:ext>
            </a:extLst>
          </p:cNvPr>
          <p:cNvSpPr txBox="1"/>
          <p:nvPr/>
        </p:nvSpPr>
        <p:spPr>
          <a:xfrm>
            <a:off x="11287156" y="435669"/>
            <a:ext cx="434734" cy="369332"/>
          </a:xfrm>
          <a:prstGeom prst="rect">
            <a:avLst/>
          </a:prstGeom>
          <a:noFill/>
        </p:spPr>
        <p:txBody>
          <a:bodyPr wrap="none" rtlCol="0">
            <a:spAutoFit/>
          </a:bodyPr>
          <a:lstStyle/>
          <a:p>
            <a:r>
              <a:rPr lang="en-US" dirty="0">
                <a:solidFill>
                  <a:schemeClr val="bg1"/>
                </a:solidFill>
              </a:rPr>
              <a:t>25</a:t>
            </a:r>
          </a:p>
        </p:txBody>
      </p:sp>
      <p:sp>
        <p:nvSpPr>
          <p:cNvPr id="5" name="Rounded Rectangle 4">
            <a:extLst>
              <a:ext uri="{FF2B5EF4-FFF2-40B4-BE49-F238E27FC236}">
                <a16:creationId xmlns:a16="http://schemas.microsoft.com/office/drawing/2014/main" id="{0D8625B0-3C6A-CA48-963B-2AB3F8386DA6}"/>
              </a:ext>
            </a:extLst>
          </p:cNvPr>
          <p:cNvSpPr/>
          <p:nvPr/>
        </p:nvSpPr>
        <p:spPr>
          <a:xfrm>
            <a:off x="304979" y="2790413"/>
            <a:ext cx="9370117" cy="353690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solidFill>
                <a:schemeClr val="tx1"/>
              </a:solidFill>
            </a:endParaRPr>
          </a:p>
          <a:p>
            <a:endParaRPr lang="en-US" dirty="0">
              <a:solidFill>
                <a:schemeClr val="bg2"/>
              </a:solidFill>
            </a:endParaRPr>
          </a:p>
        </p:txBody>
      </p:sp>
      <p:sp>
        <p:nvSpPr>
          <p:cNvPr id="8" name="TextBox 7">
            <a:extLst>
              <a:ext uri="{FF2B5EF4-FFF2-40B4-BE49-F238E27FC236}">
                <a16:creationId xmlns:a16="http://schemas.microsoft.com/office/drawing/2014/main" id="{7EF6F7AE-7068-A14F-B67B-AE5564244EB9}"/>
              </a:ext>
            </a:extLst>
          </p:cNvPr>
          <p:cNvSpPr txBox="1"/>
          <p:nvPr/>
        </p:nvSpPr>
        <p:spPr>
          <a:xfrm>
            <a:off x="579310" y="3095668"/>
            <a:ext cx="8530861" cy="2800767"/>
          </a:xfrm>
          <a:prstGeom prst="rect">
            <a:avLst/>
          </a:prstGeom>
          <a:noFill/>
        </p:spPr>
        <p:txBody>
          <a:bodyPr wrap="none" rtlCol="0">
            <a:spAutoFit/>
          </a:bodyPr>
          <a:lstStyle/>
          <a:p>
            <a:r>
              <a:rPr lang="en-US" sz="1600" b="1" dirty="0">
                <a:solidFill>
                  <a:schemeClr val="bg2"/>
                </a:solidFill>
              </a:rPr>
              <a:t>Note:</a:t>
            </a:r>
          </a:p>
          <a:p>
            <a:r>
              <a:rPr lang="en-US" sz="1600" baseline="30000" dirty="0"/>
              <a:t>             3 </a:t>
            </a:r>
            <a:r>
              <a:rPr lang="en-US" sz="1600" dirty="0"/>
              <a:t>Alan </a:t>
            </a:r>
            <a:r>
              <a:rPr lang="en-US" sz="1600" dirty="0" err="1"/>
              <a:t>Gallay</a:t>
            </a:r>
            <a:r>
              <a:rPr lang="en-US" sz="1600" dirty="0"/>
              <a:t>, “Indian Slavery,” in </a:t>
            </a:r>
            <a:r>
              <a:rPr lang="en-US" sz="1600" i="1" dirty="0"/>
              <a:t>The Oxford Handbook of Slavery in the Americas</a:t>
            </a:r>
            <a:r>
              <a:rPr lang="en-US" sz="1600" dirty="0"/>
              <a:t>, ed.</a:t>
            </a:r>
          </a:p>
          <a:p>
            <a:r>
              <a:rPr lang="en-US" sz="1600" dirty="0"/>
              <a:t> Mark M. Smith and Robert Paquette, (Oxford University Press, 2010).</a:t>
            </a:r>
          </a:p>
          <a:p>
            <a:endParaRPr lang="en-US" sz="1600" dirty="0"/>
          </a:p>
          <a:p>
            <a:r>
              <a:rPr lang="en-US" sz="1600" b="1" dirty="0">
                <a:solidFill>
                  <a:schemeClr val="bg2"/>
                </a:solidFill>
              </a:rPr>
              <a:t>Short Form: </a:t>
            </a:r>
          </a:p>
          <a:p>
            <a:r>
              <a:rPr lang="en-US" sz="1600" b="1" baseline="30000" dirty="0">
                <a:solidFill>
                  <a:schemeClr val="bg2"/>
                </a:solidFill>
              </a:rPr>
              <a:t>             </a:t>
            </a:r>
            <a:r>
              <a:rPr lang="en-US" sz="1600" baseline="30000" dirty="0"/>
              <a:t>4 </a:t>
            </a:r>
            <a:r>
              <a:rPr lang="en-US" sz="1600" dirty="0" err="1"/>
              <a:t>Gallay</a:t>
            </a:r>
            <a:r>
              <a:rPr lang="en-US" sz="1600" dirty="0"/>
              <a:t>, “Indian Slavery.”</a:t>
            </a:r>
          </a:p>
          <a:p>
            <a:endParaRPr lang="en-US" sz="1600" b="1" dirty="0">
              <a:solidFill>
                <a:schemeClr val="bg2"/>
              </a:solidFill>
            </a:endParaRPr>
          </a:p>
          <a:p>
            <a:r>
              <a:rPr lang="en-US" sz="1600" b="1" dirty="0">
                <a:solidFill>
                  <a:schemeClr val="bg2"/>
                </a:solidFill>
              </a:rPr>
              <a:t>Bibliography: </a:t>
            </a:r>
          </a:p>
          <a:p>
            <a:r>
              <a:rPr lang="en-US" sz="1600" baseline="30000" dirty="0"/>
              <a:t> </a:t>
            </a:r>
            <a:r>
              <a:rPr lang="en-US" sz="1600" dirty="0" err="1"/>
              <a:t>Gallay</a:t>
            </a:r>
            <a:r>
              <a:rPr lang="en-US" sz="1600" dirty="0"/>
              <a:t>, Alan. "Indian Slavery," in </a:t>
            </a:r>
            <a:r>
              <a:rPr lang="en-US" sz="1600" i="1" dirty="0"/>
              <a:t>The Oxford Handbook of Slavery in the Americas</a:t>
            </a:r>
            <a:r>
              <a:rPr lang="en-US" sz="1600" dirty="0"/>
              <a:t>, </a:t>
            </a:r>
          </a:p>
          <a:p>
            <a:r>
              <a:rPr lang="en-US" sz="1600" dirty="0"/>
              <a:t>       edited by Mark M. Smith and Robert Paquette. Oxford University Press,</a:t>
            </a:r>
          </a:p>
          <a:p>
            <a:r>
              <a:rPr lang="en-US" sz="1600" dirty="0"/>
              <a:t>       2010, 312-335. </a:t>
            </a:r>
          </a:p>
        </p:txBody>
      </p:sp>
      <p:pic>
        <p:nvPicPr>
          <p:cNvPr id="7" name="Picture 6" descr="A picture containing text, outdoor, beach, several&#10;&#10;Description automatically generated">
            <a:extLst>
              <a:ext uri="{FF2B5EF4-FFF2-40B4-BE49-F238E27FC236}">
                <a16:creationId xmlns:a16="http://schemas.microsoft.com/office/drawing/2014/main" id="{44280601-3770-A445-B085-ED4F6E64EDB1}"/>
              </a:ext>
            </a:extLst>
          </p:cNvPr>
          <p:cNvPicPr>
            <a:picLocks noChangeAspect="1"/>
          </p:cNvPicPr>
          <p:nvPr/>
        </p:nvPicPr>
        <p:blipFill>
          <a:blip r:embed="rId3"/>
          <a:stretch>
            <a:fillRect/>
          </a:stretch>
        </p:blipFill>
        <p:spPr>
          <a:xfrm>
            <a:off x="9402890" y="831059"/>
            <a:ext cx="2209800" cy="3175000"/>
          </a:xfrm>
          <a:prstGeom prst="rect">
            <a:avLst/>
          </a:prstGeom>
        </p:spPr>
      </p:pic>
    </p:spTree>
    <p:extLst>
      <p:ext uri="{BB962C8B-B14F-4D97-AF65-F5344CB8AC3E}">
        <p14:creationId xmlns:p14="http://schemas.microsoft.com/office/powerpoint/2010/main" val="33706095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1AD0D-4194-D04F-92E2-D40BD2F6FD67}"/>
              </a:ext>
            </a:extLst>
          </p:cNvPr>
          <p:cNvSpPr>
            <a:spLocks noGrp="1"/>
          </p:cNvSpPr>
          <p:nvPr>
            <p:ph type="title"/>
          </p:nvPr>
        </p:nvSpPr>
        <p:spPr/>
        <p:txBody>
          <a:bodyPr/>
          <a:lstStyle/>
          <a:p>
            <a:r>
              <a:rPr lang="en-US" dirty="0"/>
              <a:t>Website</a:t>
            </a:r>
          </a:p>
        </p:txBody>
      </p:sp>
      <p:sp>
        <p:nvSpPr>
          <p:cNvPr id="8" name="TextBox 7">
            <a:extLst>
              <a:ext uri="{FF2B5EF4-FFF2-40B4-BE49-F238E27FC236}">
                <a16:creationId xmlns:a16="http://schemas.microsoft.com/office/drawing/2014/main" id="{1BEE1FF7-4209-2B49-A872-FA9A7D553F08}"/>
              </a:ext>
            </a:extLst>
          </p:cNvPr>
          <p:cNvSpPr txBox="1"/>
          <p:nvPr/>
        </p:nvSpPr>
        <p:spPr>
          <a:xfrm>
            <a:off x="9980353" y="6175951"/>
            <a:ext cx="1947187" cy="369332"/>
          </a:xfrm>
          <a:prstGeom prst="rect">
            <a:avLst/>
          </a:prstGeom>
          <a:noFill/>
        </p:spPr>
        <p:txBody>
          <a:bodyPr wrap="square" rtlCol="0">
            <a:spAutoFit/>
          </a:bodyPr>
          <a:lstStyle/>
          <a:p>
            <a:r>
              <a:rPr lang="en-US" dirty="0">
                <a:solidFill>
                  <a:schemeClr val="bg1"/>
                </a:solidFill>
              </a:rPr>
              <a:t>CMOS 14.104</a:t>
            </a:r>
          </a:p>
        </p:txBody>
      </p:sp>
      <p:sp>
        <p:nvSpPr>
          <p:cNvPr id="5" name="Rounded Rectangle 4">
            <a:extLst>
              <a:ext uri="{FF2B5EF4-FFF2-40B4-BE49-F238E27FC236}">
                <a16:creationId xmlns:a16="http://schemas.microsoft.com/office/drawing/2014/main" id="{18AED386-287E-6743-930A-A8466A58EF61}"/>
              </a:ext>
            </a:extLst>
          </p:cNvPr>
          <p:cNvSpPr/>
          <p:nvPr/>
        </p:nvSpPr>
        <p:spPr>
          <a:xfrm>
            <a:off x="264460" y="3236118"/>
            <a:ext cx="9243872" cy="333589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solidFill>
                <a:schemeClr val="tx1"/>
              </a:solidFill>
            </a:endParaRPr>
          </a:p>
          <a:p>
            <a:endParaRPr lang="en-US" dirty="0">
              <a:solidFill>
                <a:schemeClr val="bg2"/>
              </a:solidFill>
            </a:endParaRPr>
          </a:p>
        </p:txBody>
      </p:sp>
      <p:sp>
        <p:nvSpPr>
          <p:cNvPr id="6" name="TextBox 5">
            <a:extLst>
              <a:ext uri="{FF2B5EF4-FFF2-40B4-BE49-F238E27FC236}">
                <a16:creationId xmlns:a16="http://schemas.microsoft.com/office/drawing/2014/main" id="{29C4A248-18EA-8842-A4F6-3B36F5D3AD40}"/>
              </a:ext>
            </a:extLst>
          </p:cNvPr>
          <p:cNvSpPr txBox="1"/>
          <p:nvPr/>
        </p:nvSpPr>
        <p:spPr>
          <a:xfrm>
            <a:off x="624894" y="2899474"/>
            <a:ext cx="8766492" cy="3662541"/>
          </a:xfrm>
          <a:prstGeom prst="rect">
            <a:avLst/>
          </a:prstGeom>
          <a:noFill/>
        </p:spPr>
        <p:txBody>
          <a:bodyPr wrap="square" rtlCol="0">
            <a:spAutoFit/>
          </a:bodyPr>
          <a:lstStyle/>
          <a:p>
            <a:r>
              <a:rPr lang="en-US" sz="1600" b="1" dirty="0">
                <a:solidFill>
                  <a:schemeClr val="bg2"/>
                </a:solidFill>
              </a:rPr>
              <a:t>Note:</a:t>
            </a:r>
          </a:p>
          <a:p>
            <a:endParaRPr lang="en-US" sz="1800" dirty="0">
              <a:effectLst/>
              <a:latin typeface="Calibri" panose="020F0502020204030204" pitchFamily="34" charset="0"/>
              <a:ea typeface="Arial" panose="020B0604020202020204" pitchFamily="34" charset="0"/>
            </a:endParaRPr>
          </a:p>
          <a:p>
            <a:r>
              <a:rPr lang="en-US" sz="1800" b="1" dirty="0">
                <a:solidFill>
                  <a:schemeClr val="bg2"/>
                </a:solidFill>
                <a:effectLst/>
                <a:latin typeface="Calibri" panose="020F0502020204030204" pitchFamily="34" charset="0"/>
                <a:ea typeface="Arial" panose="020B0604020202020204" pitchFamily="34" charset="0"/>
              </a:rPr>
              <a:t>Note:</a:t>
            </a:r>
          </a:p>
          <a:p>
            <a:r>
              <a:rPr lang="en-US" sz="1800" baseline="30000" dirty="0">
                <a:effectLst/>
                <a:latin typeface="Calibri" panose="020F0502020204030204" pitchFamily="34" charset="0"/>
                <a:ea typeface="Arial" panose="020B0604020202020204" pitchFamily="34" charset="0"/>
              </a:rPr>
              <a:t>          11 </a:t>
            </a:r>
            <a:r>
              <a:rPr lang="en-US" sz="1800" dirty="0" err="1">
                <a:effectLst/>
                <a:latin typeface="Calibri" panose="020F0502020204030204" pitchFamily="34" charset="0"/>
                <a:ea typeface="Arial" panose="020B0604020202020204" pitchFamily="34" charset="0"/>
              </a:rPr>
              <a:t>Sheldrick</a:t>
            </a:r>
            <a:r>
              <a:rPr lang="en-US" sz="1800" dirty="0">
                <a:effectLst/>
                <a:latin typeface="Calibri" panose="020F0502020204030204" pitchFamily="34" charset="0"/>
                <a:ea typeface="Arial" panose="020B0604020202020204" pitchFamily="34" charset="0"/>
              </a:rPr>
              <a:t> Wildlife Trust, “Anti-Poaching,” </a:t>
            </a:r>
            <a:r>
              <a:rPr lang="en-US" sz="1800" dirty="0" err="1">
                <a:effectLst/>
                <a:latin typeface="Calibri" panose="020F0502020204030204" pitchFamily="34" charset="0"/>
                <a:ea typeface="Arial" panose="020B0604020202020204" pitchFamily="34" charset="0"/>
              </a:rPr>
              <a:t>Sheldrick</a:t>
            </a:r>
            <a:r>
              <a:rPr lang="en-US" sz="1800" dirty="0">
                <a:effectLst/>
                <a:latin typeface="Calibri" panose="020F0502020204030204" pitchFamily="34" charset="0"/>
                <a:ea typeface="Arial" panose="020B0604020202020204" pitchFamily="34" charset="0"/>
              </a:rPr>
              <a:t> Wildlife Trust, accessed Oct. 11, 2022, https://</a:t>
            </a:r>
            <a:r>
              <a:rPr lang="en-US" sz="1800" dirty="0" err="1">
                <a:effectLst/>
                <a:latin typeface="Calibri" panose="020F0502020204030204" pitchFamily="34" charset="0"/>
                <a:ea typeface="Arial" panose="020B0604020202020204" pitchFamily="34" charset="0"/>
              </a:rPr>
              <a:t>www.sheldrickwildlifetrust.org</a:t>
            </a:r>
            <a:r>
              <a:rPr lang="en-US" sz="1800" dirty="0">
                <a:effectLst/>
                <a:latin typeface="Calibri" panose="020F0502020204030204" pitchFamily="34" charset="0"/>
                <a:ea typeface="Arial" panose="020B0604020202020204" pitchFamily="34" charset="0"/>
              </a:rPr>
              <a:t>/projects/anti-poaching.</a:t>
            </a:r>
            <a:r>
              <a:rPr lang="en-US" dirty="0">
                <a:effectLst/>
              </a:rPr>
              <a:t> </a:t>
            </a:r>
          </a:p>
          <a:p>
            <a:endParaRPr lang="en-US" dirty="0"/>
          </a:p>
          <a:p>
            <a:r>
              <a:rPr lang="en-US" b="1" dirty="0">
                <a:solidFill>
                  <a:schemeClr val="bg2"/>
                </a:solidFill>
              </a:rPr>
              <a:t>Short Form:</a:t>
            </a:r>
          </a:p>
          <a:p>
            <a:r>
              <a:rPr lang="en-US" sz="1800" dirty="0">
                <a:effectLst/>
                <a:latin typeface="Calibri" panose="020F0502020204030204" pitchFamily="34" charset="0"/>
                <a:ea typeface="Arial" panose="020B0604020202020204" pitchFamily="34" charset="0"/>
              </a:rPr>
              <a:t>     </a:t>
            </a:r>
            <a:r>
              <a:rPr lang="en-US" sz="1800" baseline="30000" dirty="0">
                <a:effectLst/>
                <a:latin typeface="Calibri" panose="020F0502020204030204" pitchFamily="34" charset="0"/>
                <a:ea typeface="Arial" panose="020B0604020202020204" pitchFamily="34" charset="0"/>
              </a:rPr>
              <a:t>12 </a:t>
            </a:r>
            <a:r>
              <a:rPr lang="en-US" sz="1800" dirty="0" err="1">
                <a:effectLst/>
                <a:latin typeface="Calibri" panose="020F0502020204030204" pitchFamily="34" charset="0"/>
                <a:ea typeface="Arial" panose="020B0604020202020204" pitchFamily="34" charset="0"/>
              </a:rPr>
              <a:t>Sheldrick</a:t>
            </a:r>
            <a:r>
              <a:rPr lang="en-US" sz="1800" dirty="0">
                <a:effectLst/>
                <a:latin typeface="Calibri" panose="020F0502020204030204" pitchFamily="34" charset="0"/>
                <a:ea typeface="Arial" panose="020B0604020202020204" pitchFamily="34" charset="0"/>
              </a:rPr>
              <a:t> Wildlife Trust, “Anti-Poaching.” </a:t>
            </a:r>
          </a:p>
          <a:p>
            <a:endParaRPr lang="en-US" dirty="0"/>
          </a:p>
          <a:p>
            <a:r>
              <a:rPr lang="en-US" b="1" dirty="0">
                <a:solidFill>
                  <a:schemeClr val="bg2"/>
                </a:solidFill>
              </a:rPr>
              <a:t>Bibliography: </a:t>
            </a:r>
          </a:p>
          <a:p>
            <a:pPr marL="0" marR="0">
              <a:spcBef>
                <a:spcPts val="0"/>
              </a:spcBef>
              <a:spcAft>
                <a:spcPts val="0"/>
              </a:spcAft>
            </a:pPr>
            <a:r>
              <a:rPr lang="en-US" sz="1800" dirty="0" err="1">
                <a:effectLst/>
                <a:latin typeface="Calibri" panose="020F0502020204030204" pitchFamily="34" charset="0"/>
                <a:ea typeface="Arial" panose="020B0604020202020204" pitchFamily="34" charset="0"/>
              </a:rPr>
              <a:t>Sheldrick</a:t>
            </a:r>
            <a:r>
              <a:rPr lang="en-US" sz="1800" dirty="0">
                <a:effectLst/>
                <a:latin typeface="Calibri" panose="020F0502020204030204" pitchFamily="34" charset="0"/>
                <a:ea typeface="Arial" panose="020B0604020202020204" pitchFamily="34" charset="0"/>
              </a:rPr>
              <a:t> Wildlife Trust. “Anti-Poaching.” </a:t>
            </a:r>
            <a:r>
              <a:rPr lang="en-US" sz="1800" dirty="0" err="1">
                <a:effectLst/>
                <a:latin typeface="Calibri" panose="020F0502020204030204" pitchFamily="34" charset="0"/>
                <a:ea typeface="Arial" panose="020B0604020202020204" pitchFamily="34" charset="0"/>
              </a:rPr>
              <a:t>Sheldrick</a:t>
            </a:r>
            <a:r>
              <a:rPr lang="en-US" sz="1800" dirty="0">
                <a:effectLst/>
                <a:latin typeface="Calibri" panose="020F0502020204030204" pitchFamily="34" charset="0"/>
                <a:ea typeface="Arial" panose="020B0604020202020204" pitchFamily="34" charset="0"/>
              </a:rPr>
              <a:t> Wildlife Trust. Accessed </a:t>
            </a:r>
            <a:endParaRPr lang="en-US" sz="1800" dirty="0">
              <a:effectLst/>
              <a:latin typeface="Arial" panose="020B0604020202020204" pitchFamily="34" charset="0"/>
              <a:ea typeface="Arial" panose="020B0604020202020204" pitchFamily="34" charset="0"/>
            </a:endParaRPr>
          </a:p>
          <a:p>
            <a:pPr marL="0" marR="0">
              <a:spcBef>
                <a:spcPts val="0"/>
              </a:spcBef>
              <a:spcAft>
                <a:spcPts val="0"/>
              </a:spcAft>
            </a:pPr>
            <a:r>
              <a:rPr lang="en-US" sz="1800" dirty="0">
                <a:effectLst/>
                <a:latin typeface="Calibri" panose="020F0502020204030204" pitchFamily="34" charset="0"/>
                <a:ea typeface="Arial" panose="020B0604020202020204" pitchFamily="34" charset="0"/>
              </a:rPr>
              <a:t>        October 11, 2022. https://</a:t>
            </a:r>
            <a:r>
              <a:rPr lang="en-US" sz="1800" dirty="0" err="1">
                <a:effectLst/>
                <a:latin typeface="Calibri" panose="020F0502020204030204" pitchFamily="34" charset="0"/>
                <a:ea typeface="Arial" panose="020B0604020202020204" pitchFamily="34" charset="0"/>
              </a:rPr>
              <a:t>www.sheldrickwildlifetrust.org</a:t>
            </a:r>
            <a:r>
              <a:rPr lang="en-US" sz="1800" dirty="0">
                <a:effectLst/>
                <a:latin typeface="Calibri" panose="020F0502020204030204" pitchFamily="34" charset="0"/>
                <a:ea typeface="Arial" panose="020B0604020202020204" pitchFamily="34" charset="0"/>
              </a:rPr>
              <a:t>/projects/anti- </a:t>
            </a:r>
            <a:endParaRPr lang="en-US" sz="1800" dirty="0">
              <a:effectLst/>
              <a:latin typeface="Arial" panose="020B0604020202020204" pitchFamily="34" charset="0"/>
              <a:ea typeface="Arial" panose="020B0604020202020204" pitchFamily="34" charset="0"/>
            </a:endParaRPr>
          </a:p>
          <a:p>
            <a:r>
              <a:rPr lang="en-US" sz="1800" dirty="0">
                <a:effectLst/>
                <a:latin typeface="Calibri" panose="020F0502020204030204" pitchFamily="34" charset="0"/>
                <a:ea typeface="Arial" panose="020B0604020202020204" pitchFamily="34" charset="0"/>
              </a:rPr>
              <a:t>        poaching.</a:t>
            </a:r>
            <a:r>
              <a:rPr lang="en-US" dirty="0">
                <a:effectLst/>
              </a:rPr>
              <a:t> </a:t>
            </a:r>
            <a:endParaRPr lang="en-US" dirty="0"/>
          </a:p>
        </p:txBody>
      </p:sp>
      <p:pic>
        <p:nvPicPr>
          <p:cNvPr id="4" name="Picture 3" descr="A picture containing text, outdoor, tree, group&#10;&#10;Description automatically generated">
            <a:extLst>
              <a:ext uri="{FF2B5EF4-FFF2-40B4-BE49-F238E27FC236}">
                <a16:creationId xmlns:a16="http://schemas.microsoft.com/office/drawing/2014/main" id="{71021F59-86D2-CE4B-B2D0-3225C12004EC}"/>
              </a:ext>
            </a:extLst>
          </p:cNvPr>
          <p:cNvPicPr>
            <a:picLocks noChangeAspect="1"/>
          </p:cNvPicPr>
          <p:nvPr/>
        </p:nvPicPr>
        <p:blipFill>
          <a:blip r:embed="rId2"/>
          <a:stretch>
            <a:fillRect/>
          </a:stretch>
        </p:blipFill>
        <p:spPr>
          <a:xfrm>
            <a:off x="6400003" y="414337"/>
            <a:ext cx="4105599" cy="2771775"/>
          </a:xfrm>
          <a:prstGeom prst="rect">
            <a:avLst/>
          </a:prstGeom>
        </p:spPr>
      </p:pic>
      <p:sp>
        <p:nvSpPr>
          <p:cNvPr id="3" name="TextBox 2">
            <a:extLst>
              <a:ext uri="{FF2B5EF4-FFF2-40B4-BE49-F238E27FC236}">
                <a16:creationId xmlns:a16="http://schemas.microsoft.com/office/drawing/2014/main" id="{D1473A74-5E54-C04D-BF45-44AD7508122D}"/>
              </a:ext>
            </a:extLst>
          </p:cNvPr>
          <p:cNvSpPr txBox="1"/>
          <p:nvPr/>
        </p:nvSpPr>
        <p:spPr>
          <a:xfrm>
            <a:off x="11208544" y="507206"/>
            <a:ext cx="434734" cy="369332"/>
          </a:xfrm>
          <a:prstGeom prst="rect">
            <a:avLst/>
          </a:prstGeom>
          <a:noFill/>
        </p:spPr>
        <p:txBody>
          <a:bodyPr wrap="none" rtlCol="0">
            <a:spAutoFit/>
          </a:bodyPr>
          <a:lstStyle/>
          <a:p>
            <a:r>
              <a:rPr lang="en-US" dirty="0">
                <a:solidFill>
                  <a:schemeClr val="bg1"/>
                </a:solidFill>
              </a:rPr>
              <a:t>26</a:t>
            </a:r>
          </a:p>
        </p:txBody>
      </p:sp>
    </p:spTree>
    <p:extLst>
      <p:ext uri="{BB962C8B-B14F-4D97-AF65-F5344CB8AC3E}">
        <p14:creationId xmlns:p14="http://schemas.microsoft.com/office/powerpoint/2010/main" val="1331334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28E7-B2BF-C544-9689-A1BB8FD8AE9E}"/>
              </a:ext>
            </a:extLst>
          </p:cNvPr>
          <p:cNvSpPr>
            <a:spLocks noGrp="1"/>
          </p:cNvSpPr>
          <p:nvPr>
            <p:ph type="title"/>
          </p:nvPr>
        </p:nvSpPr>
        <p:spPr>
          <a:xfrm>
            <a:off x="358345" y="543697"/>
            <a:ext cx="8377882" cy="1572126"/>
          </a:xfrm>
        </p:spPr>
        <p:txBody>
          <a:bodyPr/>
          <a:lstStyle/>
          <a:p>
            <a:r>
              <a:rPr lang="en-US" b="1" dirty="0"/>
              <a:t>blog post</a:t>
            </a:r>
          </a:p>
        </p:txBody>
      </p:sp>
      <p:sp>
        <p:nvSpPr>
          <p:cNvPr id="4" name="TextBox 3">
            <a:extLst>
              <a:ext uri="{FF2B5EF4-FFF2-40B4-BE49-F238E27FC236}">
                <a16:creationId xmlns:a16="http://schemas.microsoft.com/office/drawing/2014/main" id="{63082DD5-3713-1B44-AC78-BA3014963394}"/>
              </a:ext>
            </a:extLst>
          </p:cNvPr>
          <p:cNvSpPr txBox="1"/>
          <p:nvPr/>
        </p:nvSpPr>
        <p:spPr>
          <a:xfrm>
            <a:off x="9972649" y="6183363"/>
            <a:ext cx="1569660" cy="369332"/>
          </a:xfrm>
          <a:prstGeom prst="rect">
            <a:avLst/>
          </a:prstGeom>
          <a:noFill/>
        </p:spPr>
        <p:txBody>
          <a:bodyPr wrap="none" rtlCol="0">
            <a:spAutoFit/>
          </a:bodyPr>
          <a:lstStyle/>
          <a:p>
            <a:r>
              <a:rPr lang="en-US" dirty="0">
                <a:solidFill>
                  <a:schemeClr val="bg1"/>
                </a:solidFill>
              </a:rPr>
              <a:t>CMOS 14.105</a:t>
            </a:r>
          </a:p>
        </p:txBody>
      </p:sp>
      <p:sp>
        <p:nvSpPr>
          <p:cNvPr id="6" name="TextBox 5">
            <a:extLst>
              <a:ext uri="{FF2B5EF4-FFF2-40B4-BE49-F238E27FC236}">
                <a16:creationId xmlns:a16="http://schemas.microsoft.com/office/drawing/2014/main" id="{E13FEBB4-B94C-6248-A377-ECE8C5DB8F54}"/>
              </a:ext>
            </a:extLst>
          </p:cNvPr>
          <p:cNvSpPr txBox="1"/>
          <p:nvPr/>
        </p:nvSpPr>
        <p:spPr>
          <a:xfrm>
            <a:off x="11287156" y="435669"/>
            <a:ext cx="434734" cy="369332"/>
          </a:xfrm>
          <a:prstGeom prst="rect">
            <a:avLst/>
          </a:prstGeom>
          <a:noFill/>
        </p:spPr>
        <p:txBody>
          <a:bodyPr wrap="none" rtlCol="0">
            <a:spAutoFit/>
          </a:bodyPr>
          <a:lstStyle/>
          <a:p>
            <a:r>
              <a:rPr lang="en-US" dirty="0">
                <a:solidFill>
                  <a:schemeClr val="bg1"/>
                </a:solidFill>
              </a:rPr>
              <a:t>27</a:t>
            </a:r>
          </a:p>
        </p:txBody>
      </p:sp>
      <p:sp>
        <p:nvSpPr>
          <p:cNvPr id="5" name="Rounded Rectangle 4">
            <a:extLst>
              <a:ext uri="{FF2B5EF4-FFF2-40B4-BE49-F238E27FC236}">
                <a16:creationId xmlns:a16="http://schemas.microsoft.com/office/drawing/2014/main" id="{87D0EBE1-B1FC-7A42-A2AD-F24961C5A09E}"/>
              </a:ext>
            </a:extLst>
          </p:cNvPr>
          <p:cNvSpPr/>
          <p:nvPr/>
        </p:nvSpPr>
        <p:spPr>
          <a:xfrm>
            <a:off x="245223" y="3465001"/>
            <a:ext cx="9370117" cy="284930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solidFill>
                <a:schemeClr val="tx1"/>
              </a:solidFill>
            </a:endParaRPr>
          </a:p>
          <a:p>
            <a:endParaRPr lang="en-US" dirty="0">
              <a:solidFill>
                <a:schemeClr val="bg2"/>
              </a:solidFill>
            </a:endParaRPr>
          </a:p>
        </p:txBody>
      </p:sp>
      <p:sp>
        <p:nvSpPr>
          <p:cNvPr id="7" name="TextBox 6">
            <a:extLst>
              <a:ext uri="{FF2B5EF4-FFF2-40B4-BE49-F238E27FC236}">
                <a16:creationId xmlns:a16="http://schemas.microsoft.com/office/drawing/2014/main" id="{1088FF87-4AB1-D640-A2B3-0AF1FFCC9061}"/>
              </a:ext>
            </a:extLst>
          </p:cNvPr>
          <p:cNvSpPr txBox="1"/>
          <p:nvPr/>
        </p:nvSpPr>
        <p:spPr>
          <a:xfrm>
            <a:off x="697584" y="3568696"/>
            <a:ext cx="8502977" cy="2554545"/>
          </a:xfrm>
          <a:prstGeom prst="rect">
            <a:avLst/>
          </a:prstGeom>
          <a:noFill/>
        </p:spPr>
        <p:txBody>
          <a:bodyPr wrap="square" rtlCol="0">
            <a:spAutoFit/>
          </a:bodyPr>
          <a:lstStyle/>
          <a:p>
            <a:r>
              <a:rPr lang="en-US" sz="1600" b="1" dirty="0">
                <a:solidFill>
                  <a:schemeClr val="bg2"/>
                </a:solidFill>
              </a:rPr>
              <a:t>Note:</a:t>
            </a:r>
          </a:p>
          <a:p>
            <a:r>
              <a:rPr lang="en-US" sz="1600" baseline="30000" dirty="0">
                <a:effectLst/>
                <a:ea typeface="Arial" panose="020B0604020202020204" pitchFamily="34" charset="0"/>
              </a:rPr>
              <a:t>         23 </a:t>
            </a:r>
            <a:r>
              <a:rPr lang="en-US" sz="1600" dirty="0">
                <a:effectLst/>
                <a:ea typeface="Arial" panose="020B0604020202020204" pitchFamily="34" charset="0"/>
              </a:rPr>
              <a:t>Erin </a:t>
            </a:r>
            <a:r>
              <a:rPr lang="en-US" sz="1600" dirty="0" err="1">
                <a:effectLst/>
                <a:ea typeface="Arial" panose="020B0604020202020204" pitchFamily="34" charset="0"/>
              </a:rPr>
              <a:t>Loechner</a:t>
            </a:r>
            <a:r>
              <a:rPr lang="en-US" sz="1600" dirty="0">
                <a:effectLst/>
                <a:ea typeface="Arial" panose="020B0604020202020204" pitchFamily="34" charset="0"/>
              </a:rPr>
              <a:t>, “We Are Not Monarchs,” </a:t>
            </a:r>
            <a:r>
              <a:rPr lang="en-US" sz="1600" i="1" dirty="0">
                <a:effectLst/>
                <a:ea typeface="Arial" panose="020B0604020202020204" pitchFamily="34" charset="0"/>
              </a:rPr>
              <a:t>Design for Mankind</a:t>
            </a:r>
            <a:r>
              <a:rPr lang="en-US" sz="1600" dirty="0">
                <a:effectLst/>
                <a:ea typeface="Arial" panose="020B0604020202020204" pitchFamily="34" charset="0"/>
              </a:rPr>
              <a:t> (blog), </a:t>
            </a:r>
          </a:p>
          <a:p>
            <a:r>
              <a:rPr lang="en-US" sz="1600" dirty="0">
                <a:effectLst/>
                <a:ea typeface="Arial" panose="020B0604020202020204" pitchFamily="34" charset="0"/>
              </a:rPr>
              <a:t>March 22, 2022, https://</a:t>
            </a:r>
            <a:r>
              <a:rPr lang="en-US" sz="1600" dirty="0" err="1">
                <a:effectLst/>
                <a:ea typeface="Arial" panose="020B0604020202020204" pitchFamily="34" charset="0"/>
              </a:rPr>
              <a:t>designformankind.com</a:t>
            </a:r>
            <a:r>
              <a:rPr lang="en-US" sz="1600" dirty="0">
                <a:effectLst/>
                <a:ea typeface="Arial" panose="020B0604020202020204" pitchFamily="34" charset="0"/>
              </a:rPr>
              <a:t>/blog/.</a:t>
            </a:r>
            <a:endParaRPr lang="en-US" sz="1600" dirty="0"/>
          </a:p>
          <a:p>
            <a:endParaRPr lang="en-US" sz="1600" dirty="0"/>
          </a:p>
          <a:p>
            <a:r>
              <a:rPr lang="en-US" sz="1600" b="1" dirty="0">
                <a:solidFill>
                  <a:schemeClr val="bg2"/>
                </a:solidFill>
              </a:rPr>
              <a:t>Short Form: </a:t>
            </a:r>
          </a:p>
          <a:p>
            <a:r>
              <a:rPr lang="en-US" sz="1600" b="1" baseline="30000" dirty="0">
                <a:solidFill>
                  <a:schemeClr val="bg2"/>
                </a:solidFill>
                <a:effectLst/>
                <a:ea typeface="Arial" panose="020B0604020202020204" pitchFamily="34" charset="0"/>
              </a:rPr>
              <a:t>         </a:t>
            </a:r>
            <a:r>
              <a:rPr lang="en-US" sz="1600" baseline="30000" dirty="0">
                <a:effectLst/>
                <a:ea typeface="Arial" panose="020B0604020202020204" pitchFamily="34" charset="0"/>
              </a:rPr>
              <a:t>24 </a:t>
            </a:r>
            <a:r>
              <a:rPr lang="en-US" sz="1600" dirty="0" err="1">
                <a:effectLst/>
                <a:ea typeface="Arial" panose="020B0604020202020204" pitchFamily="34" charset="0"/>
              </a:rPr>
              <a:t>Loechner</a:t>
            </a:r>
            <a:r>
              <a:rPr lang="en-US" sz="1600" dirty="0">
                <a:effectLst/>
                <a:ea typeface="Arial" panose="020B0604020202020204" pitchFamily="34" charset="0"/>
              </a:rPr>
              <a:t>, “We Are Not Monarchs.”</a:t>
            </a:r>
            <a:r>
              <a:rPr lang="en-US" sz="1600" dirty="0">
                <a:effectLst/>
              </a:rPr>
              <a:t> </a:t>
            </a:r>
            <a:endParaRPr lang="en-US" sz="1600" dirty="0"/>
          </a:p>
          <a:p>
            <a:endParaRPr lang="en-US" sz="1600" dirty="0"/>
          </a:p>
          <a:p>
            <a:r>
              <a:rPr lang="en-US" sz="1600" b="1" dirty="0">
                <a:solidFill>
                  <a:schemeClr val="bg2"/>
                </a:solidFill>
              </a:rPr>
              <a:t>Bibliography:</a:t>
            </a:r>
          </a:p>
          <a:p>
            <a:pPr marL="0" marR="0">
              <a:spcBef>
                <a:spcPts val="0"/>
              </a:spcBef>
              <a:spcAft>
                <a:spcPts val="0"/>
              </a:spcAft>
            </a:pPr>
            <a:r>
              <a:rPr lang="en-US" sz="1600" dirty="0" err="1">
                <a:effectLst/>
                <a:ea typeface="Arial" panose="020B0604020202020204" pitchFamily="34" charset="0"/>
              </a:rPr>
              <a:t>Loechner</a:t>
            </a:r>
            <a:r>
              <a:rPr lang="en-US" sz="1600" dirty="0">
                <a:effectLst/>
                <a:ea typeface="Arial" panose="020B0604020202020204" pitchFamily="34" charset="0"/>
              </a:rPr>
              <a:t>, Erin. “We Are Not Monarchs.” </a:t>
            </a:r>
            <a:r>
              <a:rPr lang="en-US" sz="1600" i="1" dirty="0">
                <a:effectLst/>
                <a:ea typeface="Arial" panose="020B0604020202020204" pitchFamily="34" charset="0"/>
              </a:rPr>
              <a:t>Design for Mankind</a:t>
            </a:r>
            <a:r>
              <a:rPr lang="en-US" sz="1600" i="1" dirty="0">
                <a:ea typeface="Arial" panose="020B0604020202020204" pitchFamily="34" charset="0"/>
              </a:rPr>
              <a:t> </a:t>
            </a:r>
            <a:r>
              <a:rPr lang="en-US" sz="1600" dirty="0">
                <a:ea typeface="Arial" panose="020B0604020202020204" pitchFamily="34" charset="0"/>
              </a:rPr>
              <a:t>(blog).</a:t>
            </a:r>
            <a:r>
              <a:rPr lang="en-US" sz="1600" dirty="0">
                <a:effectLst/>
                <a:ea typeface="Arial" panose="020B0604020202020204" pitchFamily="34" charset="0"/>
              </a:rPr>
              <a:t> March 22, 2022. </a:t>
            </a:r>
          </a:p>
          <a:p>
            <a:r>
              <a:rPr lang="en-US" sz="1600" dirty="0">
                <a:effectLst/>
                <a:ea typeface="Arial" panose="020B0604020202020204" pitchFamily="34" charset="0"/>
              </a:rPr>
              <a:t>       https://</a:t>
            </a:r>
            <a:r>
              <a:rPr lang="en-US" sz="1600" dirty="0" err="1">
                <a:effectLst/>
                <a:ea typeface="Arial" panose="020B0604020202020204" pitchFamily="34" charset="0"/>
              </a:rPr>
              <a:t>designformankind.com</a:t>
            </a:r>
            <a:r>
              <a:rPr lang="en-US" sz="1600" dirty="0">
                <a:effectLst/>
                <a:ea typeface="Arial" panose="020B0604020202020204" pitchFamily="34" charset="0"/>
              </a:rPr>
              <a:t>/blog/.</a:t>
            </a:r>
            <a:r>
              <a:rPr lang="en-US" sz="1600" dirty="0"/>
              <a:t> </a:t>
            </a:r>
          </a:p>
        </p:txBody>
      </p:sp>
      <p:pic>
        <p:nvPicPr>
          <p:cNvPr id="8" name="Picture 7" descr="Graphical user interface&#10;&#10;Description automatically generated">
            <a:extLst>
              <a:ext uri="{FF2B5EF4-FFF2-40B4-BE49-F238E27FC236}">
                <a16:creationId xmlns:a16="http://schemas.microsoft.com/office/drawing/2014/main" id="{519A3972-D70D-064A-BD56-DE29E39AD7AB}"/>
              </a:ext>
            </a:extLst>
          </p:cNvPr>
          <p:cNvPicPr>
            <a:picLocks noChangeAspect="1"/>
          </p:cNvPicPr>
          <p:nvPr/>
        </p:nvPicPr>
        <p:blipFill>
          <a:blip r:embed="rId3"/>
          <a:stretch>
            <a:fillRect/>
          </a:stretch>
        </p:blipFill>
        <p:spPr>
          <a:xfrm>
            <a:off x="7569488" y="421282"/>
            <a:ext cx="3454552" cy="3007718"/>
          </a:xfrm>
          <a:prstGeom prst="rect">
            <a:avLst/>
          </a:prstGeom>
        </p:spPr>
      </p:pic>
    </p:spTree>
    <p:extLst>
      <p:ext uri="{BB962C8B-B14F-4D97-AF65-F5344CB8AC3E}">
        <p14:creationId xmlns:p14="http://schemas.microsoft.com/office/powerpoint/2010/main" val="1223411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E4FC0-2098-164E-8845-82F919D452AD}"/>
              </a:ext>
            </a:extLst>
          </p:cNvPr>
          <p:cNvSpPr>
            <a:spLocks noGrp="1"/>
          </p:cNvSpPr>
          <p:nvPr>
            <p:ph type="title"/>
          </p:nvPr>
        </p:nvSpPr>
        <p:spPr>
          <a:xfrm>
            <a:off x="451104" y="644056"/>
            <a:ext cx="5605272" cy="1572126"/>
          </a:xfrm>
        </p:spPr>
        <p:txBody>
          <a:bodyPr/>
          <a:lstStyle/>
          <a:p>
            <a:r>
              <a:rPr lang="en-US" b="1" dirty="0"/>
              <a:t>Podcast</a:t>
            </a:r>
          </a:p>
        </p:txBody>
      </p:sp>
      <p:sp>
        <p:nvSpPr>
          <p:cNvPr id="3" name="TextBox 2">
            <a:extLst>
              <a:ext uri="{FF2B5EF4-FFF2-40B4-BE49-F238E27FC236}">
                <a16:creationId xmlns:a16="http://schemas.microsoft.com/office/drawing/2014/main" id="{4F2E7007-21A6-6647-9909-5D0BD2ED42FC}"/>
              </a:ext>
            </a:extLst>
          </p:cNvPr>
          <p:cNvSpPr txBox="1"/>
          <p:nvPr/>
        </p:nvSpPr>
        <p:spPr>
          <a:xfrm>
            <a:off x="10160914" y="5991136"/>
            <a:ext cx="1569660" cy="646331"/>
          </a:xfrm>
          <a:prstGeom prst="rect">
            <a:avLst/>
          </a:prstGeom>
          <a:noFill/>
        </p:spPr>
        <p:txBody>
          <a:bodyPr wrap="none" rtlCol="0">
            <a:spAutoFit/>
          </a:bodyPr>
          <a:lstStyle/>
          <a:p>
            <a:r>
              <a:rPr lang="en-US" dirty="0">
                <a:solidFill>
                  <a:schemeClr val="bg1"/>
                </a:solidFill>
              </a:rPr>
              <a:t>CMOS 14.168</a:t>
            </a:r>
          </a:p>
          <a:p>
            <a:endParaRPr lang="en-US" dirty="0">
              <a:solidFill>
                <a:schemeClr val="bg1"/>
              </a:solidFill>
            </a:endParaRPr>
          </a:p>
        </p:txBody>
      </p:sp>
      <p:sp>
        <p:nvSpPr>
          <p:cNvPr id="4" name="TextBox 3">
            <a:extLst>
              <a:ext uri="{FF2B5EF4-FFF2-40B4-BE49-F238E27FC236}">
                <a16:creationId xmlns:a16="http://schemas.microsoft.com/office/drawing/2014/main" id="{1B1236A9-0D91-D640-9498-B162B9378F96}"/>
              </a:ext>
            </a:extLst>
          </p:cNvPr>
          <p:cNvSpPr txBox="1"/>
          <p:nvPr/>
        </p:nvSpPr>
        <p:spPr>
          <a:xfrm>
            <a:off x="11238690" y="410592"/>
            <a:ext cx="434734" cy="369332"/>
          </a:xfrm>
          <a:prstGeom prst="rect">
            <a:avLst/>
          </a:prstGeom>
          <a:noFill/>
        </p:spPr>
        <p:txBody>
          <a:bodyPr wrap="none" rtlCol="0">
            <a:spAutoFit/>
          </a:bodyPr>
          <a:lstStyle/>
          <a:p>
            <a:r>
              <a:rPr lang="en-US" dirty="0">
                <a:solidFill>
                  <a:schemeClr val="bg1"/>
                </a:solidFill>
              </a:rPr>
              <a:t>28</a:t>
            </a:r>
          </a:p>
        </p:txBody>
      </p:sp>
      <p:sp>
        <p:nvSpPr>
          <p:cNvPr id="5" name="Rounded Rectangle 4">
            <a:extLst>
              <a:ext uri="{FF2B5EF4-FFF2-40B4-BE49-F238E27FC236}">
                <a16:creationId xmlns:a16="http://schemas.microsoft.com/office/drawing/2014/main" id="{36B4C17D-CBAC-2C4A-8021-8D2C7A211AA0}"/>
              </a:ext>
            </a:extLst>
          </p:cNvPr>
          <p:cNvSpPr/>
          <p:nvPr/>
        </p:nvSpPr>
        <p:spPr>
          <a:xfrm>
            <a:off x="245223" y="3465001"/>
            <a:ext cx="9370117" cy="284930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solidFill>
                <a:schemeClr val="tx1"/>
              </a:solidFill>
            </a:endParaRPr>
          </a:p>
          <a:p>
            <a:endParaRPr lang="en-US" dirty="0">
              <a:solidFill>
                <a:schemeClr val="bg2"/>
              </a:solidFill>
            </a:endParaRPr>
          </a:p>
        </p:txBody>
      </p:sp>
      <p:sp>
        <p:nvSpPr>
          <p:cNvPr id="6" name="TextBox 5">
            <a:extLst>
              <a:ext uri="{FF2B5EF4-FFF2-40B4-BE49-F238E27FC236}">
                <a16:creationId xmlns:a16="http://schemas.microsoft.com/office/drawing/2014/main" id="{B8CB8EE9-93E7-FF47-A513-EF672263EA76}"/>
              </a:ext>
            </a:extLst>
          </p:cNvPr>
          <p:cNvSpPr txBox="1"/>
          <p:nvPr/>
        </p:nvSpPr>
        <p:spPr>
          <a:xfrm>
            <a:off x="730892" y="3647881"/>
            <a:ext cx="8047348" cy="2492990"/>
          </a:xfrm>
          <a:prstGeom prst="rect">
            <a:avLst/>
          </a:prstGeom>
          <a:noFill/>
        </p:spPr>
        <p:txBody>
          <a:bodyPr wrap="square" rtlCol="0">
            <a:spAutoFit/>
          </a:bodyPr>
          <a:lstStyle/>
          <a:p>
            <a:r>
              <a:rPr lang="en-US" sz="1600" b="1" dirty="0">
                <a:solidFill>
                  <a:schemeClr val="bg2"/>
                </a:solidFill>
              </a:rPr>
              <a:t>Note:</a:t>
            </a:r>
          </a:p>
          <a:p>
            <a:r>
              <a:rPr lang="en-US" sz="1400" baseline="30000" dirty="0">
                <a:effectLst/>
                <a:ea typeface="Arial" panose="020B0604020202020204" pitchFamily="34" charset="0"/>
              </a:rPr>
              <a:t>             13 </a:t>
            </a:r>
            <a:r>
              <a:rPr lang="en-US" sz="1400" dirty="0">
                <a:effectLst/>
                <a:ea typeface="Arial" panose="020B0604020202020204" pitchFamily="34" charset="0"/>
              </a:rPr>
              <a:t>Riley Ford, Kara Dixon </a:t>
            </a:r>
            <a:r>
              <a:rPr lang="en-US" sz="1400" dirty="0" err="1">
                <a:effectLst/>
                <a:ea typeface="Arial" panose="020B0604020202020204" pitchFamily="34" charset="0"/>
              </a:rPr>
              <a:t>Vuic</a:t>
            </a:r>
            <a:r>
              <a:rPr lang="en-US" sz="1400" dirty="0">
                <a:effectLst/>
                <a:ea typeface="Arial" panose="020B0604020202020204" pitchFamily="34" charset="0"/>
              </a:rPr>
              <a:t>, host, </a:t>
            </a:r>
            <a:r>
              <a:rPr lang="en-US" sz="1400" i="1" dirty="0">
                <a:effectLst/>
                <a:ea typeface="Arial" panose="020B0604020202020204" pitchFamily="34" charset="0"/>
              </a:rPr>
              <a:t>The History </a:t>
            </a:r>
            <a:r>
              <a:rPr lang="en-US" sz="1400" i="1" dirty="0" err="1">
                <a:effectLst/>
                <a:ea typeface="Arial" panose="020B0604020202020204" pitchFamily="34" charset="0"/>
              </a:rPr>
              <a:t>Frogcast</a:t>
            </a:r>
            <a:r>
              <a:rPr lang="en-US" sz="1400" dirty="0">
                <a:effectLst/>
                <a:ea typeface="Arial" panose="020B0604020202020204" pitchFamily="34" charset="0"/>
              </a:rPr>
              <a:t>, podcast, season 3, teaser “Season 3 Teaser,” Texas Christian University Department of History, December 12, 2024, </a:t>
            </a:r>
            <a:r>
              <a:rPr lang="en-US" sz="1400" dirty="0">
                <a:effectLst/>
                <a:ea typeface="Arial" panose="020B0604020202020204" pitchFamily="34" charset="0"/>
                <a:hlinkClick r:id="rId3"/>
              </a:rPr>
              <a:t>https://frogcast.tcu.edu/season-3-teaser/</a:t>
            </a:r>
            <a:r>
              <a:rPr lang="en-US" sz="1400" dirty="0">
                <a:effectLst/>
                <a:ea typeface="Arial" panose="020B0604020202020204" pitchFamily="34" charset="0"/>
              </a:rPr>
              <a:t>.</a:t>
            </a:r>
            <a:endParaRPr lang="en-US" sz="1400" dirty="0">
              <a:ea typeface="Arial" panose="020B0604020202020204" pitchFamily="34" charset="0"/>
            </a:endParaRPr>
          </a:p>
          <a:p>
            <a:endParaRPr lang="en-US" sz="1400" dirty="0"/>
          </a:p>
          <a:p>
            <a:r>
              <a:rPr lang="en-US" sz="1400" b="1" dirty="0">
                <a:solidFill>
                  <a:schemeClr val="bg2"/>
                </a:solidFill>
              </a:rPr>
              <a:t>Short Form:</a:t>
            </a:r>
          </a:p>
          <a:p>
            <a:r>
              <a:rPr lang="en-US" sz="1400" b="1" baseline="30000" dirty="0">
                <a:solidFill>
                  <a:schemeClr val="bg2"/>
                </a:solidFill>
                <a:effectLst/>
                <a:ea typeface="Arial" panose="020B0604020202020204" pitchFamily="34" charset="0"/>
              </a:rPr>
              <a:t>              </a:t>
            </a:r>
            <a:r>
              <a:rPr lang="en-US" sz="1400" baseline="30000" dirty="0">
                <a:effectLst/>
                <a:ea typeface="Arial" panose="020B0604020202020204" pitchFamily="34" charset="0"/>
              </a:rPr>
              <a:t>14 </a:t>
            </a:r>
            <a:r>
              <a:rPr lang="en-US" sz="1400" dirty="0">
                <a:effectLst/>
                <a:ea typeface="Arial" panose="020B0604020202020204" pitchFamily="34" charset="0"/>
              </a:rPr>
              <a:t>Ford and </a:t>
            </a:r>
            <a:r>
              <a:rPr lang="en-US" sz="1400" dirty="0" err="1">
                <a:effectLst/>
                <a:ea typeface="Arial" panose="020B0604020202020204" pitchFamily="34" charset="0"/>
              </a:rPr>
              <a:t>Vuic</a:t>
            </a:r>
            <a:r>
              <a:rPr lang="en-US" sz="1400" dirty="0">
                <a:effectLst/>
                <a:ea typeface="Arial" panose="020B0604020202020204" pitchFamily="34" charset="0"/>
              </a:rPr>
              <a:t>, “Season 3 Teaser.”</a:t>
            </a:r>
          </a:p>
          <a:p>
            <a:endParaRPr lang="en-US" sz="1400" dirty="0"/>
          </a:p>
          <a:p>
            <a:r>
              <a:rPr lang="en-US" sz="1400" b="1" dirty="0">
                <a:solidFill>
                  <a:schemeClr val="bg2"/>
                </a:solidFill>
              </a:rPr>
              <a:t>Bibliography: </a:t>
            </a:r>
          </a:p>
          <a:p>
            <a:pPr marL="0" marR="0">
              <a:spcBef>
                <a:spcPts val="0"/>
              </a:spcBef>
              <a:spcAft>
                <a:spcPts val="0"/>
              </a:spcAft>
            </a:pPr>
            <a:r>
              <a:rPr lang="en-US" sz="1400" dirty="0">
                <a:effectLst/>
                <a:ea typeface="Arial" panose="020B0604020202020204" pitchFamily="34" charset="0"/>
              </a:rPr>
              <a:t>Ford, Riley and Kara Dixon </a:t>
            </a:r>
            <a:r>
              <a:rPr lang="en-US" sz="1400" dirty="0" err="1">
                <a:effectLst/>
                <a:ea typeface="Arial" panose="020B0604020202020204" pitchFamily="34" charset="0"/>
              </a:rPr>
              <a:t>Vuic</a:t>
            </a:r>
            <a:r>
              <a:rPr lang="en-US" sz="1400" dirty="0">
                <a:effectLst/>
                <a:ea typeface="Arial" panose="020B0604020202020204" pitchFamily="34" charset="0"/>
              </a:rPr>
              <a:t>. </a:t>
            </a:r>
            <a:r>
              <a:rPr lang="en-US" sz="1400" i="1" dirty="0">
                <a:effectLst/>
                <a:ea typeface="Arial" panose="020B0604020202020204" pitchFamily="34" charset="0"/>
              </a:rPr>
              <a:t>The History </a:t>
            </a:r>
            <a:r>
              <a:rPr lang="en-US" sz="1400" i="1" dirty="0" err="1">
                <a:effectLst/>
                <a:ea typeface="Arial" panose="020B0604020202020204" pitchFamily="34" charset="0"/>
              </a:rPr>
              <a:t>Frogcast</a:t>
            </a:r>
            <a:r>
              <a:rPr lang="en-US" sz="1400" dirty="0">
                <a:effectLst/>
                <a:ea typeface="Arial" panose="020B0604020202020204" pitchFamily="34" charset="0"/>
              </a:rPr>
              <a:t>, podcast, “Season 3 Teaser.” December 12, 2024, MP3 audio, 3:51. https://frogcast.tcu.edu/season-3-teaser/.</a:t>
            </a:r>
          </a:p>
        </p:txBody>
      </p:sp>
      <p:pic>
        <p:nvPicPr>
          <p:cNvPr id="9" name="Picture 8">
            <a:extLst>
              <a:ext uri="{FF2B5EF4-FFF2-40B4-BE49-F238E27FC236}">
                <a16:creationId xmlns:a16="http://schemas.microsoft.com/office/drawing/2014/main" id="{80554E26-520B-4B7A-A78C-F298633280AD}"/>
              </a:ext>
            </a:extLst>
          </p:cNvPr>
          <p:cNvPicPr>
            <a:picLocks noChangeAspect="1"/>
          </p:cNvPicPr>
          <p:nvPr/>
        </p:nvPicPr>
        <p:blipFill>
          <a:blip r:embed="rId4"/>
          <a:stretch>
            <a:fillRect/>
          </a:stretch>
        </p:blipFill>
        <p:spPr>
          <a:xfrm>
            <a:off x="7706677" y="595258"/>
            <a:ext cx="2751773" cy="2751773"/>
          </a:xfrm>
          <a:prstGeom prst="rect">
            <a:avLst/>
          </a:prstGeom>
        </p:spPr>
      </p:pic>
    </p:spTree>
    <p:extLst>
      <p:ext uri="{BB962C8B-B14F-4D97-AF65-F5344CB8AC3E}">
        <p14:creationId xmlns:p14="http://schemas.microsoft.com/office/powerpoint/2010/main" val="2730099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67D40C1-BD4F-D340-AAC9-2EEE5847BBDE}"/>
              </a:ext>
            </a:extLst>
          </p:cNvPr>
          <p:cNvSpPr>
            <a:spLocks noGrp="1"/>
          </p:cNvSpPr>
          <p:nvPr>
            <p:ph type="title"/>
          </p:nvPr>
        </p:nvSpPr>
        <p:spPr>
          <a:xfrm>
            <a:off x="174171" y="643467"/>
            <a:ext cx="6270172" cy="1800526"/>
          </a:xfrm>
        </p:spPr>
        <p:txBody>
          <a:bodyPr vert="horz" lIns="91440" tIns="45720" rIns="91440" bIns="45720" rtlCol="0" anchor="ctr">
            <a:normAutofit/>
          </a:bodyPr>
          <a:lstStyle/>
          <a:p>
            <a:r>
              <a:rPr lang="en-US" sz="4400" dirty="0"/>
              <a:t>Key characteristics</a:t>
            </a:r>
            <a:endParaRPr lang="en-US" sz="4400" b="1" kern="1200" dirty="0">
              <a:latin typeface="+mj-lt"/>
              <a:ea typeface="+mj-ea"/>
              <a:cs typeface="+mj-cs"/>
            </a:endParaRPr>
          </a:p>
        </p:txBody>
      </p:sp>
      <p:sp>
        <p:nvSpPr>
          <p:cNvPr id="3" name="Text Placeholder 2">
            <a:extLst>
              <a:ext uri="{FF2B5EF4-FFF2-40B4-BE49-F238E27FC236}">
                <a16:creationId xmlns:a16="http://schemas.microsoft.com/office/drawing/2014/main" id="{B8F28F08-D3E9-0248-A6D8-9E60AD0E2D24}"/>
              </a:ext>
            </a:extLst>
          </p:cNvPr>
          <p:cNvSpPr>
            <a:spLocks noGrp="1"/>
          </p:cNvSpPr>
          <p:nvPr>
            <p:ph type="body" sz="quarter" idx="14"/>
          </p:nvPr>
        </p:nvSpPr>
        <p:spPr>
          <a:xfrm>
            <a:off x="540027" y="2333866"/>
            <a:ext cx="4882729" cy="3940389"/>
          </a:xfrm>
        </p:spPr>
        <p:txBody>
          <a:bodyPr vert="horz" lIns="91440" tIns="45720" rIns="91440" bIns="45720" rtlCol="0">
            <a:normAutofit fontScale="77500" lnSpcReduction="20000"/>
          </a:bodyPr>
          <a:lstStyle/>
          <a:p>
            <a:pPr marL="342900" indent="-285750">
              <a:lnSpc>
                <a:spcPct val="150000"/>
              </a:lnSpc>
              <a:spcAft>
                <a:spcPts val="600"/>
              </a:spcAft>
              <a:buFont typeface="Arial" panose="020B0604020202020204" pitchFamily="34" charset="0"/>
              <a:buChar char="•"/>
            </a:pPr>
            <a:r>
              <a:rPr lang="en-US" sz="1700" dirty="0"/>
              <a:t>Chicago style refers to a widely used “notes and bibliography” system for citing sources based on guidelines set forth in the Chic</a:t>
            </a:r>
            <a:r>
              <a:rPr lang="en-US" sz="1700" i="1" dirty="0"/>
              <a:t>ago Manual of Style </a:t>
            </a:r>
            <a:r>
              <a:rPr lang="en-US" sz="1700" dirty="0"/>
              <a:t>(CMOS), 18</a:t>
            </a:r>
            <a:r>
              <a:rPr lang="en-US" sz="1700" baseline="30000" dirty="0"/>
              <a:t>th</a:t>
            </a:r>
            <a:r>
              <a:rPr lang="en-US" sz="1700" dirty="0"/>
              <a:t> edition.</a:t>
            </a:r>
          </a:p>
          <a:p>
            <a:pPr marL="342900" indent="-285750">
              <a:lnSpc>
                <a:spcPct val="150000"/>
              </a:lnSpc>
              <a:spcAft>
                <a:spcPts val="600"/>
              </a:spcAft>
              <a:buFont typeface="Arial" panose="020B0604020202020204" pitchFamily="34" charset="0"/>
              <a:buChar char="•"/>
            </a:pPr>
            <a:r>
              <a:rPr lang="en-US" sz="1700" dirty="0"/>
              <a:t>Chicago style is often a requirement for research essays and course papers written in the humanities and the arts.</a:t>
            </a:r>
          </a:p>
          <a:p>
            <a:pPr marL="342900" indent="-285750">
              <a:lnSpc>
                <a:spcPct val="150000"/>
              </a:lnSpc>
              <a:spcAft>
                <a:spcPts val="600"/>
              </a:spcAft>
              <a:buFont typeface="Arial" panose="020B0604020202020204" pitchFamily="34" charset="0"/>
              <a:buChar char="•"/>
            </a:pPr>
            <a:r>
              <a:rPr lang="en-US" sz="1700" dirty="0"/>
              <a:t>Formal citation of sources is a requirement of Chicago Style, when quoting, paraphrasing, and  summarizing sources.</a:t>
            </a:r>
          </a:p>
          <a:p>
            <a:pPr marL="342900" indent="-285750">
              <a:lnSpc>
                <a:spcPct val="150000"/>
              </a:lnSpc>
              <a:spcAft>
                <a:spcPts val="600"/>
              </a:spcAft>
              <a:buFont typeface="Arial" panose="020B0604020202020204" pitchFamily="34" charset="0"/>
              <a:buChar char="•"/>
            </a:pPr>
            <a:r>
              <a:rPr lang="en-US" sz="1700" dirty="0"/>
              <a:t>Chicago style offers two options for citing sources:  Notes and Bibliography format or Author-Date format. </a:t>
            </a:r>
          </a:p>
          <a:p>
            <a:pPr marL="342900" indent="-285750">
              <a:lnSpc>
                <a:spcPct val="150000"/>
              </a:lnSpc>
              <a:spcAft>
                <a:spcPts val="600"/>
              </a:spcAft>
              <a:buFont typeface="Arial" panose="020B0604020202020204" pitchFamily="34" charset="0"/>
              <a:buChar char="•"/>
            </a:pPr>
            <a:r>
              <a:rPr lang="en-US" sz="1700" dirty="0"/>
              <a:t>This guidebook focuses on Notes and Bibliography formatting, which entails using footnotes or endnotes.</a:t>
            </a:r>
          </a:p>
          <a:p>
            <a:pPr marL="285750" indent="-228600">
              <a:lnSpc>
                <a:spcPct val="150000"/>
              </a:lnSpc>
              <a:spcAft>
                <a:spcPts val="600"/>
              </a:spcAft>
              <a:buFont typeface="Arial" panose="020B0604020202020204" pitchFamily="34" charset="0"/>
              <a:buChar char="•"/>
            </a:pPr>
            <a:endParaRPr lang="en-US" sz="1700" dirty="0"/>
          </a:p>
          <a:p>
            <a:pPr marL="285750" indent="-228600">
              <a:lnSpc>
                <a:spcPct val="90000"/>
              </a:lnSpc>
              <a:spcAft>
                <a:spcPts val="600"/>
              </a:spcAft>
              <a:buFont typeface="Arial" panose="020B0604020202020204" pitchFamily="34" charset="0"/>
              <a:buChar char="•"/>
            </a:pPr>
            <a:endParaRPr lang="en-US" dirty="0"/>
          </a:p>
          <a:p>
            <a:pPr marL="57150">
              <a:lnSpc>
                <a:spcPct val="90000"/>
              </a:lnSpc>
              <a:spcAft>
                <a:spcPts val="600"/>
              </a:spcAft>
            </a:pPr>
            <a:endParaRPr lang="en-US" dirty="0"/>
          </a:p>
        </p:txBody>
      </p:sp>
      <p:sp>
        <p:nvSpPr>
          <p:cNvPr id="7" name="TextBox 6">
            <a:extLst>
              <a:ext uri="{FF2B5EF4-FFF2-40B4-BE49-F238E27FC236}">
                <a16:creationId xmlns:a16="http://schemas.microsoft.com/office/drawing/2014/main" id="{B2D1DAD7-041A-DD4E-9F79-81535EEC2149}"/>
              </a:ext>
            </a:extLst>
          </p:cNvPr>
          <p:cNvSpPr txBox="1"/>
          <p:nvPr/>
        </p:nvSpPr>
        <p:spPr>
          <a:xfrm>
            <a:off x="11424316" y="138489"/>
            <a:ext cx="309700" cy="369332"/>
          </a:xfrm>
          <a:prstGeom prst="rect">
            <a:avLst/>
          </a:prstGeom>
          <a:noFill/>
        </p:spPr>
        <p:txBody>
          <a:bodyPr wrap="none" rtlCol="0">
            <a:spAutoFit/>
          </a:bodyPr>
          <a:lstStyle/>
          <a:p>
            <a:r>
              <a:rPr lang="en-US" dirty="0">
                <a:solidFill>
                  <a:schemeClr val="bg1"/>
                </a:solidFill>
              </a:rPr>
              <a:t>3</a:t>
            </a:r>
          </a:p>
        </p:txBody>
      </p:sp>
      <p:pic>
        <p:nvPicPr>
          <p:cNvPr id="9" name="Picture Placeholder 8">
            <a:extLst>
              <a:ext uri="{FF2B5EF4-FFF2-40B4-BE49-F238E27FC236}">
                <a16:creationId xmlns:a16="http://schemas.microsoft.com/office/drawing/2014/main" id="{415922F3-9E5A-4D4A-80BD-584CAC73A1E4}"/>
              </a:ext>
            </a:extLst>
          </p:cNvPr>
          <p:cNvPicPr>
            <a:picLocks noGrp="1" noChangeAspect="1"/>
          </p:cNvPicPr>
          <p:nvPr>
            <p:ph type="pic" sz="quarter" idx="15"/>
          </p:nvPr>
        </p:nvPicPr>
        <p:blipFill>
          <a:blip r:embed="rId3"/>
          <a:srcRect t="3548" b="3548"/>
          <a:stretch>
            <a:fillRect/>
          </a:stretch>
        </p:blipFill>
        <p:spPr/>
      </p:pic>
    </p:spTree>
    <p:extLst>
      <p:ext uri="{BB962C8B-B14F-4D97-AF65-F5344CB8AC3E}">
        <p14:creationId xmlns:p14="http://schemas.microsoft.com/office/powerpoint/2010/main" val="1128801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28E7-B2BF-C544-9689-A1BB8FD8AE9E}"/>
              </a:ext>
            </a:extLst>
          </p:cNvPr>
          <p:cNvSpPr>
            <a:spLocks noGrp="1"/>
          </p:cNvSpPr>
          <p:nvPr>
            <p:ph type="title"/>
          </p:nvPr>
        </p:nvSpPr>
        <p:spPr>
          <a:xfrm>
            <a:off x="358345" y="543697"/>
            <a:ext cx="8377882" cy="1572126"/>
          </a:xfrm>
        </p:spPr>
        <p:txBody>
          <a:bodyPr/>
          <a:lstStyle/>
          <a:p>
            <a:r>
              <a:rPr lang="en-US" b="1" dirty="0"/>
              <a:t>Archival Radio broadcast</a:t>
            </a:r>
          </a:p>
        </p:txBody>
      </p:sp>
      <p:sp>
        <p:nvSpPr>
          <p:cNvPr id="6" name="TextBox 5">
            <a:extLst>
              <a:ext uri="{FF2B5EF4-FFF2-40B4-BE49-F238E27FC236}">
                <a16:creationId xmlns:a16="http://schemas.microsoft.com/office/drawing/2014/main" id="{6CED53DD-6DBC-0849-B8F4-518548A9C1F4}"/>
              </a:ext>
            </a:extLst>
          </p:cNvPr>
          <p:cNvSpPr txBox="1"/>
          <p:nvPr/>
        </p:nvSpPr>
        <p:spPr>
          <a:xfrm>
            <a:off x="10310044" y="6129636"/>
            <a:ext cx="1569660" cy="369332"/>
          </a:xfrm>
          <a:prstGeom prst="rect">
            <a:avLst/>
          </a:prstGeom>
          <a:noFill/>
        </p:spPr>
        <p:txBody>
          <a:bodyPr wrap="none" rtlCol="0">
            <a:spAutoFit/>
          </a:bodyPr>
          <a:lstStyle/>
          <a:p>
            <a:r>
              <a:rPr lang="en-US" dirty="0">
                <a:solidFill>
                  <a:schemeClr val="bg1"/>
                </a:solidFill>
              </a:rPr>
              <a:t>CMOS 14.164</a:t>
            </a:r>
          </a:p>
        </p:txBody>
      </p:sp>
      <p:sp>
        <p:nvSpPr>
          <p:cNvPr id="7" name="TextBox 6">
            <a:extLst>
              <a:ext uri="{FF2B5EF4-FFF2-40B4-BE49-F238E27FC236}">
                <a16:creationId xmlns:a16="http://schemas.microsoft.com/office/drawing/2014/main" id="{5DF4683D-8FEF-484D-819A-CB2B8B896061}"/>
              </a:ext>
            </a:extLst>
          </p:cNvPr>
          <p:cNvSpPr txBox="1"/>
          <p:nvPr/>
        </p:nvSpPr>
        <p:spPr>
          <a:xfrm>
            <a:off x="11287156" y="435669"/>
            <a:ext cx="434734" cy="369332"/>
          </a:xfrm>
          <a:prstGeom prst="rect">
            <a:avLst/>
          </a:prstGeom>
          <a:noFill/>
        </p:spPr>
        <p:txBody>
          <a:bodyPr wrap="none" rtlCol="0">
            <a:spAutoFit/>
          </a:bodyPr>
          <a:lstStyle/>
          <a:p>
            <a:r>
              <a:rPr lang="en-US" dirty="0">
                <a:solidFill>
                  <a:schemeClr val="bg1"/>
                </a:solidFill>
              </a:rPr>
              <a:t>29</a:t>
            </a:r>
          </a:p>
        </p:txBody>
      </p:sp>
      <p:sp>
        <p:nvSpPr>
          <p:cNvPr id="8" name="Rounded Rectangle 7">
            <a:extLst>
              <a:ext uri="{FF2B5EF4-FFF2-40B4-BE49-F238E27FC236}">
                <a16:creationId xmlns:a16="http://schemas.microsoft.com/office/drawing/2014/main" id="{30E3CD55-92AD-FE41-B66A-3FBDF8C6AE56}"/>
              </a:ext>
            </a:extLst>
          </p:cNvPr>
          <p:cNvSpPr/>
          <p:nvPr/>
        </p:nvSpPr>
        <p:spPr>
          <a:xfrm>
            <a:off x="245223" y="3465001"/>
            <a:ext cx="9370117" cy="284930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solidFill>
                <a:schemeClr val="tx1"/>
              </a:solidFill>
            </a:endParaRPr>
          </a:p>
          <a:p>
            <a:endParaRPr lang="en-US" dirty="0">
              <a:solidFill>
                <a:schemeClr val="bg2"/>
              </a:solidFill>
            </a:endParaRPr>
          </a:p>
        </p:txBody>
      </p:sp>
      <p:sp>
        <p:nvSpPr>
          <p:cNvPr id="9" name="TextBox 8">
            <a:extLst>
              <a:ext uri="{FF2B5EF4-FFF2-40B4-BE49-F238E27FC236}">
                <a16:creationId xmlns:a16="http://schemas.microsoft.com/office/drawing/2014/main" id="{1FD72EDC-8158-1C4A-9915-1AC95D29D26D}"/>
              </a:ext>
            </a:extLst>
          </p:cNvPr>
          <p:cNvSpPr txBox="1"/>
          <p:nvPr/>
        </p:nvSpPr>
        <p:spPr>
          <a:xfrm>
            <a:off x="677283" y="3648174"/>
            <a:ext cx="8664679" cy="2831544"/>
          </a:xfrm>
          <a:prstGeom prst="rect">
            <a:avLst/>
          </a:prstGeom>
          <a:noFill/>
        </p:spPr>
        <p:txBody>
          <a:bodyPr wrap="square" rtlCol="0">
            <a:spAutoFit/>
          </a:bodyPr>
          <a:lstStyle/>
          <a:p>
            <a:r>
              <a:rPr lang="en-US" sz="1600" b="1" dirty="0">
                <a:solidFill>
                  <a:schemeClr val="bg2"/>
                </a:solidFill>
              </a:rPr>
              <a:t>Note: </a:t>
            </a:r>
          </a:p>
          <a:p>
            <a:r>
              <a:rPr lang="en-US" sz="1600" baseline="30000" dirty="0"/>
              <a:t>          4 </a:t>
            </a:r>
            <a:r>
              <a:rPr lang="en-US" sz="1600" dirty="0"/>
              <a:t>Orson Welles, </a:t>
            </a:r>
            <a:r>
              <a:rPr lang="en-US" sz="1600" i="1" dirty="0"/>
              <a:t>The War of the Worlds</a:t>
            </a:r>
            <a:r>
              <a:rPr lang="en-US" sz="1600" dirty="0"/>
              <a:t>, Columbia Broadcasting System</a:t>
            </a:r>
          </a:p>
          <a:p>
            <a:r>
              <a:rPr lang="en-US" sz="1600" dirty="0"/>
              <a:t> (CBS), October 30, 1938, :45. https://www.youtube.com/watch?v=9q7tN7MhQ4I.</a:t>
            </a:r>
          </a:p>
          <a:p>
            <a:endParaRPr lang="en-US" sz="1600" dirty="0"/>
          </a:p>
          <a:p>
            <a:r>
              <a:rPr lang="en-US" sz="1600" b="1" dirty="0">
                <a:solidFill>
                  <a:schemeClr val="bg2"/>
                </a:solidFill>
              </a:rPr>
              <a:t>Short Form:</a:t>
            </a:r>
          </a:p>
          <a:p>
            <a:r>
              <a:rPr lang="en-US" sz="1600" b="1" baseline="30000" dirty="0">
                <a:solidFill>
                  <a:schemeClr val="bg2"/>
                </a:solidFill>
              </a:rPr>
              <a:t>          </a:t>
            </a:r>
            <a:r>
              <a:rPr lang="en-US" sz="1600" baseline="30000" dirty="0"/>
              <a:t>5 </a:t>
            </a:r>
            <a:r>
              <a:rPr lang="en-US" sz="1600" dirty="0"/>
              <a:t>Welles, </a:t>
            </a:r>
            <a:r>
              <a:rPr lang="en-US" sz="1600" i="1" dirty="0"/>
              <a:t>The War of the Worlds</a:t>
            </a:r>
            <a:r>
              <a:rPr lang="en-US" sz="1600" dirty="0"/>
              <a:t>, 2:34.</a:t>
            </a:r>
          </a:p>
          <a:p>
            <a:endParaRPr lang="en-US" sz="1600" b="1" dirty="0">
              <a:solidFill>
                <a:schemeClr val="bg2"/>
              </a:solidFill>
            </a:endParaRPr>
          </a:p>
          <a:p>
            <a:r>
              <a:rPr lang="en-US" sz="1600" b="1" dirty="0">
                <a:solidFill>
                  <a:schemeClr val="bg2"/>
                </a:solidFill>
              </a:rPr>
              <a:t>Bibliography: </a:t>
            </a:r>
          </a:p>
          <a:p>
            <a:r>
              <a:rPr lang="en-US" sz="1600" dirty="0"/>
              <a:t>Welles, Orson. </a:t>
            </a:r>
            <a:r>
              <a:rPr lang="en-US" sz="1600" i="1" dirty="0"/>
              <a:t>The War of the Worlds.</a:t>
            </a:r>
            <a:r>
              <a:rPr lang="en-US" sz="1600" dirty="0"/>
              <a:t> Columbia Broadcasting System</a:t>
            </a:r>
          </a:p>
          <a:p>
            <a:r>
              <a:rPr lang="en-US" sz="1600" dirty="0"/>
              <a:t>        (CBS), October 30, 1938, :45. </a:t>
            </a:r>
            <a:r>
              <a:rPr lang="en-US" sz="1600" i="1" dirty="0"/>
              <a:t>YouTube. </a:t>
            </a:r>
            <a:r>
              <a:rPr lang="en-US" sz="1600" dirty="0"/>
              <a:t>https://www.youtube.com/watch?v=9q7tN7MhQ4I.</a:t>
            </a:r>
          </a:p>
          <a:p>
            <a:endParaRPr lang="en-US" dirty="0"/>
          </a:p>
        </p:txBody>
      </p:sp>
      <p:pic>
        <p:nvPicPr>
          <p:cNvPr id="4" name="Picture 3" descr="A person standing next to a poster&#10;&#10;Description automatically generated with low confidence">
            <a:extLst>
              <a:ext uri="{FF2B5EF4-FFF2-40B4-BE49-F238E27FC236}">
                <a16:creationId xmlns:a16="http://schemas.microsoft.com/office/drawing/2014/main" id="{8627B6D2-9E03-3A47-BBDC-4C5D1488025E}"/>
              </a:ext>
            </a:extLst>
          </p:cNvPr>
          <p:cNvPicPr>
            <a:picLocks noChangeAspect="1"/>
          </p:cNvPicPr>
          <p:nvPr/>
        </p:nvPicPr>
        <p:blipFill>
          <a:blip r:embed="rId2"/>
          <a:stretch>
            <a:fillRect/>
          </a:stretch>
        </p:blipFill>
        <p:spPr>
          <a:xfrm>
            <a:off x="6810059" y="974807"/>
            <a:ext cx="4057966" cy="2282031"/>
          </a:xfrm>
          <a:prstGeom prst="rect">
            <a:avLst/>
          </a:prstGeom>
        </p:spPr>
      </p:pic>
    </p:spTree>
    <p:extLst>
      <p:ext uri="{BB962C8B-B14F-4D97-AF65-F5344CB8AC3E}">
        <p14:creationId xmlns:p14="http://schemas.microsoft.com/office/powerpoint/2010/main" val="27936806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28E7-B2BF-C544-9689-A1BB8FD8AE9E}"/>
              </a:ext>
            </a:extLst>
          </p:cNvPr>
          <p:cNvSpPr>
            <a:spLocks noGrp="1"/>
          </p:cNvSpPr>
          <p:nvPr>
            <p:ph type="title"/>
          </p:nvPr>
        </p:nvSpPr>
        <p:spPr>
          <a:xfrm>
            <a:off x="358345" y="543697"/>
            <a:ext cx="8377882" cy="1572126"/>
          </a:xfrm>
        </p:spPr>
        <p:txBody>
          <a:bodyPr/>
          <a:lstStyle/>
          <a:p>
            <a:r>
              <a:rPr lang="en-US" b="1" dirty="0"/>
              <a:t>Supreme court ruling</a:t>
            </a:r>
          </a:p>
        </p:txBody>
      </p:sp>
      <p:sp>
        <p:nvSpPr>
          <p:cNvPr id="6" name="TextBox 5">
            <a:extLst>
              <a:ext uri="{FF2B5EF4-FFF2-40B4-BE49-F238E27FC236}">
                <a16:creationId xmlns:a16="http://schemas.microsoft.com/office/drawing/2014/main" id="{08655EDA-DEF7-B443-BCE5-19670CCE8C56}"/>
              </a:ext>
            </a:extLst>
          </p:cNvPr>
          <p:cNvSpPr txBox="1"/>
          <p:nvPr/>
        </p:nvSpPr>
        <p:spPr>
          <a:xfrm>
            <a:off x="9615340" y="6237665"/>
            <a:ext cx="1507144" cy="369332"/>
          </a:xfrm>
          <a:prstGeom prst="rect">
            <a:avLst/>
          </a:prstGeom>
          <a:noFill/>
        </p:spPr>
        <p:txBody>
          <a:bodyPr wrap="none" rtlCol="0">
            <a:spAutoFit/>
          </a:bodyPr>
          <a:lstStyle/>
          <a:p>
            <a:r>
              <a:rPr lang="en-US" dirty="0">
                <a:solidFill>
                  <a:schemeClr val="bg1"/>
                </a:solidFill>
              </a:rPr>
              <a:t>CMOS14.178</a:t>
            </a:r>
          </a:p>
        </p:txBody>
      </p:sp>
      <p:sp>
        <p:nvSpPr>
          <p:cNvPr id="7" name="TextBox 6">
            <a:extLst>
              <a:ext uri="{FF2B5EF4-FFF2-40B4-BE49-F238E27FC236}">
                <a16:creationId xmlns:a16="http://schemas.microsoft.com/office/drawing/2014/main" id="{B1999B52-577A-4A42-9656-377E976A3E2F}"/>
              </a:ext>
            </a:extLst>
          </p:cNvPr>
          <p:cNvSpPr txBox="1"/>
          <p:nvPr/>
        </p:nvSpPr>
        <p:spPr>
          <a:xfrm>
            <a:off x="11287156" y="435669"/>
            <a:ext cx="434734" cy="369332"/>
          </a:xfrm>
          <a:prstGeom prst="rect">
            <a:avLst/>
          </a:prstGeom>
          <a:noFill/>
        </p:spPr>
        <p:txBody>
          <a:bodyPr wrap="none" rtlCol="0">
            <a:spAutoFit/>
          </a:bodyPr>
          <a:lstStyle/>
          <a:p>
            <a:r>
              <a:rPr lang="en-US" dirty="0">
                <a:solidFill>
                  <a:schemeClr val="bg1"/>
                </a:solidFill>
              </a:rPr>
              <a:t>30</a:t>
            </a:r>
          </a:p>
        </p:txBody>
      </p:sp>
      <p:sp>
        <p:nvSpPr>
          <p:cNvPr id="5" name="Rounded Rectangle 4">
            <a:extLst>
              <a:ext uri="{FF2B5EF4-FFF2-40B4-BE49-F238E27FC236}">
                <a16:creationId xmlns:a16="http://schemas.microsoft.com/office/drawing/2014/main" id="{73FDA9B3-84DA-174E-8F88-DDD34601523A}"/>
              </a:ext>
            </a:extLst>
          </p:cNvPr>
          <p:cNvSpPr/>
          <p:nvPr/>
        </p:nvSpPr>
        <p:spPr>
          <a:xfrm>
            <a:off x="245223" y="3465001"/>
            <a:ext cx="9370117" cy="284930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solidFill>
                <a:schemeClr val="tx1"/>
              </a:solidFill>
            </a:endParaRPr>
          </a:p>
          <a:p>
            <a:endParaRPr lang="en-US" dirty="0">
              <a:solidFill>
                <a:schemeClr val="bg2"/>
              </a:solidFill>
            </a:endParaRPr>
          </a:p>
        </p:txBody>
      </p:sp>
      <p:sp>
        <p:nvSpPr>
          <p:cNvPr id="8" name="TextBox 7">
            <a:extLst>
              <a:ext uri="{FF2B5EF4-FFF2-40B4-BE49-F238E27FC236}">
                <a16:creationId xmlns:a16="http://schemas.microsoft.com/office/drawing/2014/main" id="{2DC1B5F6-33A5-8049-80FE-8FA3454A2E90}"/>
              </a:ext>
            </a:extLst>
          </p:cNvPr>
          <p:cNvSpPr txBox="1"/>
          <p:nvPr/>
        </p:nvSpPr>
        <p:spPr>
          <a:xfrm>
            <a:off x="512613" y="3685880"/>
            <a:ext cx="8735081" cy="2585323"/>
          </a:xfrm>
          <a:prstGeom prst="rect">
            <a:avLst/>
          </a:prstGeom>
          <a:noFill/>
        </p:spPr>
        <p:txBody>
          <a:bodyPr wrap="square" rtlCol="0">
            <a:spAutoFit/>
          </a:bodyPr>
          <a:lstStyle/>
          <a:p>
            <a:r>
              <a:rPr lang="en-US" b="1" dirty="0">
                <a:solidFill>
                  <a:schemeClr val="bg2"/>
                </a:solidFill>
              </a:rPr>
              <a:t>Note:</a:t>
            </a:r>
            <a:endParaRPr lang="en-US" sz="1200" b="1" dirty="0">
              <a:solidFill>
                <a:schemeClr val="bg2"/>
              </a:solidFill>
            </a:endParaRPr>
          </a:p>
          <a:p>
            <a:r>
              <a:rPr lang="en-US" sz="1800" baseline="30000" dirty="0">
                <a:solidFill>
                  <a:srgbClr val="212121"/>
                </a:solidFill>
                <a:effectLst/>
                <a:ea typeface="Arial" panose="020B0604020202020204" pitchFamily="34" charset="0"/>
              </a:rPr>
              <a:t>           9 </a:t>
            </a:r>
            <a:r>
              <a:rPr lang="en-US" sz="1800" dirty="0">
                <a:solidFill>
                  <a:srgbClr val="212121"/>
                </a:solidFill>
                <a:effectLst/>
                <a:ea typeface="Arial" panose="020B0604020202020204" pitchFamily="34" charset="0"/>
              </a:rPr>
              <a:t>Brown</a:t>
            </a:r>
            <a:r>
              <a:rPr lang="en-US" sz="1800" spc="-5" dirty="0">
                <a:solidFill>
                  <a:srgbClr val="212121"/>
                </a:solidFill>
                <a:effectLst/>
                <a:ea typeface="Arial" panose="020B0604020202020204" pitchFamily="34" charset="0"/>
              </a:rPr>
              <a:t> </a:t>
            </a:r>
            <a:r>
              <a:rPr lang="en-US" sz="1800" dirty="0">
                <a:solidFill>
                  <a:srgbClr val="212121"/>
                </a:solidFill>
                <a:effectLst/>
                <a:ea typeface="Arial" panose="020B0604020202020204" pitchFamily="34" charset="0"/>
              </a:rPr>
              <a:t>v.</a:t>
            </a:r>
            <a:r>
              <a:rPr lang="en-US" sz="1800" spc="-15" dirty="0">
                <a:solidFill>
                  <a:srgbClr val="212121"/>
                </a:solidFill>
                <a:effectLst/>
                <a:ea typeface="Arial" panose="020B0604020202020204" pitchFamily="34" charset="0"/>
              </a:rPr>
              <a:t> </a:t>
            </a:r>
            <a:r>
              <a:rPr lang="en-US" sz="1800" dirty="0">
                <a:solidFill>
                  <a:srgbClr val="212121"/>
                </a:solidFill>
                <a:effectLst/>
                <a:ea typeface="Arial" panose="020B0604020202020204" pitchFamily="34" charset="0"/>
              </a:rPr>
              <a:t>Board of</a:t>
            </a:r>
            <a:r>
              <a:rPr lang="en-US" sz="1800" spc="-15" dirty="0">
                <a:solidFill>
                  <a:srgbClr val="212121"/>
                </a:solidFill>
                <a:effectLst/>
                <a:ea typeface="Arial" panose="020B0604020202020204" pitchFamily="34" charset="0"/>
              </a:rPr>
              <a:t> </a:t>
            </a:r>
            <a:r>
              <a:rPr lang="en-US" sz="1800" dirty="0">
                <a:solidFill>
                  <a:srgbClr val="212121"/>
                </a:solidFill>
                <a:effectLst/>
                <a:ea typeface="Arial" panose="020B0604020202020204" pitchFamily="34" charset="0"/>
              </a:rPr>
              <a:t>Education,</a:t>
            </a:r>
            <a:r>
              <a:rPr lang="en-US" sz="1800" spc="-15" dirty="0">
                <a:solidFill>
                  <a:srgbClr val="212121"/>
                </a:solidFill>
                <a:effectLst/>
                <a:ea typeface="Arial" panose="020B0604020202020204" pitchFamily="34" charset="0"/>
              </a:rPr>
              <a:t> </a:t>
            </a:r>
            <a:r>
              <a:rPr lang="en-US" sz="1800" dirty="0">
                <a:solidFill>
                  <a:srgbClr val="212121"/>
                </a:solidFill>
                <a:effectLst/>
                <a:ea typeface="Arial" panose="020B0604020202020204" pitchFamily="34" charset="0"/>
              </a:rPr>
              <a:t>347 U.S. at</a:t>
            </a:r>
            <a:r>
              <a:rPr lang="en-US" sz="1800" spc="-15" dirty="0">
                <a:solidFill>
                  <a:srgbClr val="212121"/>
                </a:solidFill>
                <a:effectLst/>
                <a:ea typeface="Arial" panose="020B0604020202020204" pitchFamily="34" charset="0"/>
              </a:rPr>
              <a:t> </a:t>
            </a:r>
            <a:r>
              <a:rPr lang="en-US" sz="1800" dirty="0">
                <a:solidFill>
                  <a:srgbClr val="212121"/>
                </a:solidFill>
                <a:effectLst/>
                <a:ea typeface="Arial" panose="020B0604020202020204" pitchFamily="34" charset="0"/>
              </a:rPr>
              <a:t>483 (1954), </a:t>
            </a:r>
            <a:r>
              <a:rPr lang="en-US" sz="1800" dirty="0">
                <a:solidFill>
                  <a:srgbClr val="000000"/>
                </a:solidFill>
                <a:effectLst/>
                <a:ea typeface="Arial" panose="020B0604020202020204" pitchFamily="34" charset="0"/>
              </a:rPr>
              <a:t>https://</a:t>
            </a:r>
            <a:r>
              <a:rPr lang="en-US" sz="1800" u="none" strike="noStrike" dirty="0">
                <a:solidFill>
                  <a:srgbClr val="000000"/>
                </a:solidFill>
                <a:effectLst/>
                <a:ea typeface="Arial" panose="020B0604020202020204" pitchFamily="34" charset="0"/>
                <a:hlinkClick r:id="rId3"/>
              </a:rPr>
              <a:t>www.oyez.org/cases/1940-1955/347us483</a:t>
            </a:r>
            <a:r>
              <a:rPr lang="en-US" sz="1800" dirty="0">
                <a:effectLst/>
                <a:ea typeface="Arial" panose="020B0604020202020204" pitchFamily="34" charset="0"/>
              </a:rPr>
              <a:t>.</a:t>
            </a:r>
            <a:endParaRPr lang="en-US" dirty="0"/>
          </a:p>
          <a:p>
            <a:endParaRPr lang="en-US" dirty="0"/>
          </a:p>
          <a:p>
            <a:r>
              <a:rPr lang="en-US" b="1" dirty="0">
                <a:solidFill>
                  <a:schemeClr val="bg2"/>
                </a:solidFill>
              </a:rPr>
              <a:t>Short Form:</a:t>
            </a:r>
          </a:p>
          <a:p>
            <a:r>
              <a:rPr lang="en-US" sz="1800" b="1" baseline="30000" dirty="0">
                <a:solidFill>
                  <a:schemeClr val="bg2"/>
                </a:solidFill>
                <a:effectLst/>
                <a:ea typeface="Arial" panose="020B0604020202020204" pitchFamily="34" charset="0"/>
              </a:rPr>
              <a:t>         </a:t>
            </a:r>
            <a:r>
              <a:rPr lang="en-US" sz="1800" baseline="30000" dirty="0">
                <a:effectLst/>
                <a:ea typeface="Arial" panose="020B0604020202020204" pitchFamily="34" charset="0"/>
              </a:rPr>
              <a:t>10 </a:t>
            </a:r>
            <a:r>
              <a:rPr lang="en-US" sz="1800" i="1" dirty="0">
                <a:effectLst/>
                <a:ea typeface="Arial" panose="020B0604020202020204" pitchFamily="34" charset="0"/>
              </a:rPr>
              <a:t>Brown v. Board of Education</a:t>
            </a:r>
            <a:r>
              <a:rPr lang="en-US" sz="1800" dirty="0">
                <a:effectLst/>
                <a:ea typeface="Arial" panose="020B0604020202020204" pitchFamily="34" charset="0"/>
              </a:rPr>
              <a:t>.</a:t>
            </a:r>
            <a:r>
              <a:rPr lang="en-US" dirty="0">
                <a:effectLst/>
              </a:rPr>
              <a:t> </a:t>
            </a:r>
            <a:endParaRPr lang="en-US" dirty="0"/>
          </a:p>
          <a:p>
            <a:endParaRPr lang="en-US" dirty="0"/>
          </a:p>
          <a:p>
            <a:r>
              <a:rPr lang="en-US" b="1" dirty="0">
                <a:solidFill>
                  <a:schemeClr val="bg2"/>
                </a:solidFill>
              </a:rPr>
              <a:t>Bibliography: </a:t>
            </a:r>
          </a:p>
          <a:p>
            <a:r>
              <a:rPr lang="en-US" sz="1800" b="1" dirty="0">
                <a:solidFill>
                  <a:schemeClr val="bg2"/>
                </a:solidFill>
                <a:effectLst/>
                <a:ea typeface="Arial" panose="020B0604020202020204" pitchFamily="34" charset="0"/>
              </a:rPr>
              <a:t>        </a:t>
            </a:r>
            <a:r>
              <a:rPr lang="en-US" sz="1800" dirty="0">
                <a:effectLst/>
                <a:ea typeface="Arial" panose="020B0604020202020204" pitchFamily="34" charset="0"/>
              </a:rPr>
              <a:t>Not usually included in bibliography</a:t>
            </a:r>
            <a:r>
              <a:rPr lang="en-US" dirty="0"/>
              <a:t> </a:t>
            </a:r>
          </a:p>
        </p:txBody>
      </p:sp>
      <p:pic>
        <p:nvPicPr>
          <p:cNvPr id="9" name="Picture 8" descr="A picture containing indoor, close&#10;&#10;Description automatically generated">
            <a:extLst>
              <a:ext uri="{FF2B5EF4-FFF2-40B4-BE49-F238E27FC236}">
                <a16:creationId xmlns:a16="http://schemas.microsoft.com/office/drawing/2014/main" id="{0BE39534-AB8B-5349-B248-1BA24C6E24D2}"/>
              </a:ext>
            </a:extLst>
          </p:cNvPr>
          <p:cNvPicPr>
            <a:picLocks noChangeAspect="1"/>
          </p:cNvPicPr>
          <p:nvPr/>
        </p:nvPicPr>
        <p:blipFill>
          <a:blip r:embed="rId4"/>
          <a:stretch>
            <a:fillRect/>
          </a:stretch>
        </p:blipFill>
        <p:spPr>
          <a:xfrm>
            <a:off x="6245798" y="717054"/>
            <a:ext cx="4645245" cy="2633662"/>
          </a:xfrm>
          <a:prstGeom prst="rect">
            <a:avLst/>
          </a:prstGeom>
        </p:spPr>
      </p:pic>
    </p:spTree>
    <p:extLst>
      <p:ext uri="{BB962C8B-B14F-4D97-AF65-F5344CB8AC3E}">
        <p14:creationId xmlns:p14="http://schemas.microsoft.com/office/powerpoint/2010/main" val="4117630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28E7-B2BF-C544-9689-A1BB8FD8AE9E}"/>
              </a:ext>
            </a:extLst>
          </p:cNvPr>
          <p:cNvSpPr>
            <a:spLocks noGrp="1"/>
          </p:cNvSpPr>
          <p:nvPr>
            <p:ph type="title"/>
          </p:nvPr>
        </p:nvSpPr>
        <p:spPr>
          <a:xfrm>
            <a:off x="358345" y="543697"/>
            <a:ext cx="8377882" cy="1572126"/>
          </a:xfrm>
        </p:spPr>
        <p:txBody>
          <a:bodyPr/>
          <a:lstStyle/>
          <a:p>
            <a:r>
              <a:rPr lang="en-US" b="1" dirty="0"/>
              <a:t>FEDERAL STATUTE</a:t>
            </a:r>
          </a:p>
        </p:txBody>
      </p:sp>
      <p:sp>
        <p:nvSpPr>
          <p:cNvPr id="4" name="TextBox 3">
            <a:extLst>
              <a:ext uri="{FF2B5EF4-FFF2-40B4-BE49-F238E27FC236}">
                <a16:creationId xmlns:a16="http://schemas.microsoft.com/office/drawing/2014/main" id="{64730853-EF8D-4848-91C3-56E81DC34BBE}"/>
              </a:ext>
            </a:extLst>
          </p:cNvPr>
          <p:cNvSpPr txBox="1"/>
          <p:nvPr/>
        </p:nvSpPr>
        <p:spPr>
          <a:xfrm>
            <a:off x="10116126" y="6156246"/>
            <a:ext cx="1727531" cy="646331"/>
          </a:xfrm>
          <a:prstGeom prst="rect">
            <a:avLst/>
          </a:prstGeom>
          <a:noFill/>
        </p:spPr>
        <p:txBody>
          <a:bodyPr wrap="square" rtlCol="0">
            <a:spAutoFit/>
          </a:bodyPr>
          <a:lstStyle/>
          <a:p>
            <a:r>
              <a:rPr lang="en-US" dirty="0">
                <a:solidFill>
                  <a:schemeClr val="bg1"/>
                </a:solidFill>
              </a:rPr>
              <a:t>CMOS 14.183</a:t>
            </a:r>
          </a:p>
          <a:p>
            <a:endParaRPr lang="en-US" dirty="0">
              <a:solidFill>
                <a:schemeClr val="bg1"/>
              </a:solidFill>
            </a:endParaRPr>
          </a:p>
        </p:txBody>
      </p:sp>
      <p:sp>
        <p:nvSpPr>
          <p:cNvPr id="6" name="TextBox 5">
            <a:extLst>
              <a:ext uri="{FF2B5EF4-FFF2-40B4-BE49-F238E27FC236}">
                <a16:creationId xmlns:a16="http://schemas.microsoft.com/office/drawing/2014/main" id="{4B10445E-9BFB-2E4D-8A51-7B9D51B2BFD4}"/>
              </a:ext>
            </a:extLst>
          </p:cNvPr>
          <p:cNvSpPr txBox="1"/>
          <p:nvPr/>
        </p:nvSpPr>
        <p:spPr>
          <a:xfrm>
            <a:off x="11287156" y="435669"/>
            <a:ext cx="434734" cy="369332"/>
          </a:xfrm>
          <a:prstGeom prst="rect">
            <a:avLst/>
          </a:prstGeom>
          <a:noFill/>
        </p:spPr>
        <p:txBody>
          <a:bodyPr wrap="none" rtlCol="0">
            <a:spAutoFit/>
          </a:bodyPr>
          <a:lstStyle/>
          <a:p>
            <a:r>
              <a:rPr lang="en-US" dirty="0">
                <a:solidFill>
                  <a:schemeClr val="bg1"/>
                </a:solidFill>
              </a:rPr>
              <a:t>31</a:t>
            </a:r>
          </a:p>
        </p:txBody>
      </p:sp>
      <p:sp>
        <p:nvSpPr>
          <p:cNvPr id="5" name="Rounded Rectangle 4">
            <a:extLst>
              <a:ext uri="{FF2B5EF4-FFF2-40B4-BE49-F238E27FC236}">
                <a16:creationId xmlns:a16="http://schemas.microsoft.com/office/drawing/2014/main" id="{3C1F683E-52E6-1E49-A167-BB479D787EC7}"/>
              </a:ext>
            </a:extLst>
          </p:cNvPr>
          <p:cNvSpPr/>
          <p:nvPr/>
        </p:nvSpPr>
        <p:spPr>
          <a:xfrm>
            <a:off x="234523" y="3846136"/>
            <a:ext cx="8625525" cy="246816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solidFill>
                <a:schemeClr val="tx1"/>
              </a:solidFill>
            </a:endParaRPr>
          </a:p>
          <a:p>
            <a:endParaRPr lang="en-US" dirty="0">
              <a:solidFill>
                <a:schemeClr val="bg2"/>
              </a:solidFill>
            </a:endParaRPr>
          </a:p>
        </p:txBody>
      </p:sp>
      <p:sp>
        <p:nvSpPr>
          <p:cNvPr id="7" name="TextBox 6">
            <a:extLst>
              <a:ext uri="{FF2B5EF4-FFF2-40B4-BE49-F238E27FC236}">
                <a16:creationId xmlns:a16="http://schemas.microsoft.com/office/drawing/2014/main" id="{B885FF56-AB94-2444-8F09-C6516F9BBCF7}"/>
              </a:ext>
            </a:extLst>
          </p:cNvPr>
          <p:cNvSpPr txBox="1"/>
          <p:nvPr/>
        </p:nvSpPr>
        <p:spPr>
          <a:xfrm>
            <a:off x="584305" y="4002704"/>
            <a:ext cx="8079841" cy="2308324"/>
          </a:xfrm>
          <a:prstGeom prst="rect">
            <a:avLst/>
          </a:prstGeom>
          <a:noFill/>
        </p:spPr>
        <p:txBody>
          <a:bodyPr wrap="none" rtlCol="0">
            <a:spAutoFit/>
          </a:bodyPr>
          <a:lstStyle/>
          <a:p>
            <a:r>
              <a:rPr lang="en-US" b="1" dirty="0">
                <a:solidFill>
                  <a:schemeClr val="bg2"/>
                </a:solidFill>
              </a:rPr>
              <a:t>Note: </a:t>
            </a:r>
          </a:p>
          <a:p>
            <a:r>
              <a:rPr lang="en-US" sz="1800" b="1" baseline="30000" dirty="0">
                <a:solidFill>
                  <a:schemeClr val="bg2"/>
                </a:solidFill>
                <a:effectLst/>
                <a:ea typeface="Arial" panose="020B0604020202020204" pitchFamily="34" charset="0"/>
              </a:rPr>
              <a:t>             </a:t>
            </a:r>
            <a:r>
              <a:rPr lang="en-US" sz="1800" baseline="30000" dirty="0">
                <a:effectLst/>
                <a:ea typeface="Arial" panose="020B0604020202020204" pitchFamily="34" charset="0"/>
              </a:rPr>
              <a:t>8</a:t>
            </a:r>
            <a:r>
              <a:rPr lang="en-US" sz="1800" dirty="0">
                <a:effectLst/>
                <a:ea typeface="Arial" panose="020B0604020202020204" pitchFamily="34" charset="0"/>
              </a:rPr>
              <a:t>Lilly</a:t>
            </a:r>
            <a:r>
              <a:rPr lang="en-US" sz="1800" spc="-5" dirty="0">
                <a:effectLst/>
                <a:ea typeface="Arial" panose="020B0604020202020204" pitchFamily="34" charset="0"/>
              </a:rPr>
              <a:t> </a:t>
            </a:r>
            <a:r>
              <a:rPr lang="en-US" sz="1800" dirty="0">
                <a:effectLst/>
                <a:ea typeface="Arial" panose="020B0604020202020204" pitchFamily="34" charset="0"/>
              </a:rPr>
              <a:t>Ledbetter Fair</a:t>
            </a:r>
            <a:r>
              <a:rPr lang="en-US" sz="1800" spc="-5" dirty="0">
                <a:effectLst/>
                <a:ea typeface="Arial" panose="020B0604020202020204" pitchFamily="34" charset="0"/>
              </a:rPr>
              <a:t> </a:t>
            </a:r>
            <a:r>
              <a:rPr lang="en-US" sz="1800" dirty="0">
                <a:effectLst/>
                <a:ea typeface="Arial" panose="020B0604020202020204" pitchFamily="34" charset="0"/>
              </a:rPr>
              <a:t>Pay Act</a:t>
            </a:r>
            <a:r>
              <a:rPr lang="en-US" sz="1800" spc="-15" dirty="0">
                <a:effectLst/>
                <a:ea typeface="Arial" panose="020B0604020202020204" pitchFamily="34" charset="0"/>
              </a:rPr>
              <a:t> </a:t>
            </a:r>
            <a:r>
              <a:rPr lang="en-US" sz="1800" dirty="0">
                <a:effectLst/>
                <a:ea typeface="Arial" panose="020B0604020202020204" pitchFamily="34" charset="0"/>
              </a:rPr>
              <a:t>of</a:t>
            </a:r>
            <a:r>
              <a:rPr lang="en-US" sz="1800" spc="-10" dirty="0">
                <a:effectLst/>
                <a:ea typeface="Arial" panose="020B0604020202020204" pitchFamily="34" charset="0"/>
              </a:rPr>
              <a:t> </a:t>
            </a:r>
            <a:r>
              <a:rPr lang="en-US" sz="1800" dirty="0">
                <a:effectLst/>
                <a:ea typeface="Arial" panose="020B0604020202020204" pitchFamily="34" charset="0"/>
              </a:rPr>
              <a:t>2009,</a:t>
            </a:r>
            <a:r>
              <a:rPr lang="en-US" sz="1800" spc="-10" dirty="0">
                <a:effectLst/>
                <a:ea typeface="Arial" panose="020B0604020202020204" pitchFamily="34" charset="0"/>
              </a:rPr>
              <a:t> </a:t>
            </a:r>
            <a:r>
              <a:rPr lang="en-US" spc="-10" dirty="0">
                <a:ea typeface="Arial" panose="020B0604020202020204" pitchFamily="34" charset="0"/>
              </a:rPr>
              <a:t>P</a:t>
            </a:r>
            <a:r>
              <a:rPr lang="en-US" sz="1800" dirty="0">
                <a:effectLst/>
                <a:ea typeface="Arial" panose="020B0604020202020204" pitchFamily="34" charset="0"/>
              </a:rPr>
              <a:t>ub L.</a:t>
            </a:r>
            <a:r>
              <a:rPr lang="en-US" sz="1800" spc="-10" dirty="0">
                <a:effectLst/>
                <a:ea typeface="Arial" panose="020B0604020202020204" pitchFamily="34" charset="0"/>
              </a:rPr>
              <a:t> </a:t>
            </a:r>
            <a:r>
              <a:rPr lang="en-US" spc="-10" dirty="0">
                <a:ea typeface="Arial" panose="020B0604020202020204" pitchFamily="34" charset="0"/>
              </a:rPr>
              <a:t>N</a:t>
            </a:r>
            <a:r>
              <a:rPr lang="en-US" sz="1800" dirty="0">
                <a:effectLst/>
                <a:ea typeface="Arial" panose="020B0604020202020204" pitchFamily="34" charset="0"/>
              </a:rPr>
              <a:t>o.</a:t>
            </a:r>
            <a:r>
              <a:rPr lang="en-US" sz="1800" spc="-15" dirty="0">
                <a:effectLst/>
                <a:ea typeface="Arial" panose="020B0604020202020204" pitchFamily="34" charset="0"/>
              </a:rPr>
              <a:t> </a:t>
            </a:r>
            <a:r>
              <a:rPr lang="en-US" sz="1800" dirty="0">
                <a:effectLst/>
                <a:ea typeface="Arial" panose="020B0604020202020204" pitchFamily="34" charset="0"/>
              </a:rPr>
              <a:t>111-2,</a:t>
            </a:r>
            <a:r>
              <a:rPr lang="en-US" sz="1800" spc="-10" dirty="0">
                <a:effectLst/>
                <a:ea typeface="Arial" panose="020B0604020202020204" pitchFamily="34" charset="0"/>
              </a:rPr>
              <a:t> </a:t>
            </a:r>
            <a:r>
              <a:rPr lang="en-US" sz="1800" dirty="0">
                <a:effectLst/>
                <a:ea typeface="Arial" panose="020B0604020202020204" pitchFamily="34" charset="0"/>
              </a:rPr>
              <a:t>123</a:t>
            </a:r>
            <a:r>
              <a:rPr lang="en-US" sz="1800" spc="5" dirty="0">
                <a:effectLst/>
                <a:ea typeface="Arial" panose="020B0604020202020204" pitchFamily="34" charset="0"/>
              </a:rPr>
              <a:t> </a:t>
            </a:r>
            <a:r>
              <a:rPr lang="en-US" sz="1800" dirty="0">
                <a:effectLst/>
                <a:ea typeface="Arial" panose="020B0604020202020204" pitchFamily="34" charset="0"/>
              </a:rPr>
              <a:t>Stat.</a:t>
            </a:r>
            <a:r>
              <a:rPr lang="en-US" sz="1800" spc="-15" dirty="0">
                <a:effectLst/>
                <a:ea typeface="Arial" panose="020B0604020202020204" pitchFamily="34" charset="0"/>
              </a:rPr>
              <a:t> </a:t>
            </a:r>
            <a:r>
              <a:rPr lang="en-US" sz="1800" dirty="0">
                <a:effectLst/>
                <a:ea typeface="Arial" panose="020B0604020202020204" pitchFamily="34" charset="0"/>
              </a:rPr>
              <a:t>5</a:t>
            </a:r>
            <a:r>
              <a:rPr lang="en-US" sz="1800" spc="5" dirty="0">
                <a:effectLst/>
                <a:ea typeface="Arial" panose="020B0604020202020204" pitchFamily="34" charset="0"/>
              </a:rPr>
              <a:t> </a:t>
            </a:r>
            <a:r>
              <a:rPr lang="en-US" sz="1800" dirty="0">
                <a:effectLst/>
                <a:ea typeface="Arial" panose="020B0604020202020204" pitchFamily="34" charset="0"/>
              </a:rPr>
              <a:t>(2009).</a:t>
            </a:r>
            <a:r>
              <a:rPr lang="en-US" dirty="0">
                <a:effectLst/>
              </a:rPr>
              <a:t> </a:t>
            </a:r>
            <a:endParaRPr lang="en-US" dirty="0"/>
          </a:p>
          <a:p>
            <a:endParaRPr lang="en-US" dirty="0"/>
          </a:p>
          <a:p>
            <a:r>
              <a:rPr lang="en-US" b="1" dirty="0">
                <a:solidFill>
                  <a:schemeClr val="bg2"/>
                </a:solidFill>
              </a:rPr>
              <a:t>Short Form: </a:t>
            </a:r>
          </a:p>
          <a:p>
            <a:r>
              <a:rPr lang="en-US" sz="1800" b="1" i="1" baseline="30000" dirty="0">
                <a:solidFill>
                  <a:schemeClr val="bg2"/>
                </a:solidFill>
                <a:effectLst/>
                <a:ea typeface="Arial" panose="020B0604020202020204" pitchFamily="34" charset="0"/>
              </a:rPr>
              <a:t>            </a:t>
            </a:r>
            <a:r>
              <a:rPr lang="en-US" sz="1800" baseline="30000" dirty="0">
                <a:effectLst/>
                <a:ea typeface="Arial" panose="020B0604020202020204" pitchFamily="34" charset="0"/>
              </a:rPr>
              <a:t>9</a:t>
            </a:r>
            <a:r>
              <a:rPr lang="en-US" sz="1800" i="1" dirty="0">
                <a:effectLst/>
                <a:ea typeface="Arial" panose="020B0604020202020204" pitchFamily="34" charset="0"/>
              </a:rPr>
              <a:t>Lilly</a:t>
            </a:r>
            <a:r>
              <a:rPr lang="en-US" sz="1800" i="1" spc="-5" dirty="0">
                <a:effectLst/>
                <a:ea typeface="Arial" panose="020B0604020202020204" pitchFamily="34" charset="0"/>
              </a:rPr>
              <a:t> </a:t>
            </a:r>
            <a:r>
              <a:rPr lang="en-US" sz="1800" i="1" dirty="0">
                <a:effectLst/>
                <a:ea typeface="Arial" panose="020B0604020202020204" pitchFamily="34" charset="0"/>
              </a:rPr>
              <a:t>Ledbetter Fair</a:t>
            </a:r>
            <a:r>
              <a:rPr lang="en-US" sz="1800" i="1" spc="-5" dirty="0">
                <a:effectLst/>
                <a:ea typeface="Arial" panose="020B0604020202020204" pitchFamily="34" charset="0"/>
              </a:rPr>
              <a:t> </a:t>
            </a:r>
            <a:r>
              <a:rPr lang="en-US" sz="1800" i="1" dirty="0">
                <a:effectLst/>
                <a:ea typeface="Arial" panose="020B0604020202020204" pitchFamily="34" charset="0"/>
              </a:rPr>
              <a:t>Pay Act</a:t>
            </a:r>
            <a:r>
              <a:rPr lang="en-US" i="1" dirty="0">
                <a:ea typeface="Arial" panose="020B0604020202020204" pitchFamily="34" charset="0"/>
              </a:rPr>
              <a:t> of 2009.</a:t>
            </a:r>
            <a:endParaRPr lang="en-US" dirty="0"/>
          </a:p>
          <a:p>
            <a:endParaRPr lang="en-US" dirty="0"/>
          </a:p>
          <a:p>
            <a:r>
              <a:rPr lang="en-US" b="1" dirty="0">
                <a:solidFill>
                  <a:schemeClr val="bg2"/>
                </a:solidFill>
              </a:rPr>
              <a:t>Bibliography: </a:t>
            </a:r>
          </a:p>
          <a:p>
            <a:r>
              <a:rPr lang="en-US" sz="1800" b="1" dirty="0">
                <a:solidFill>
                  <a:schemeClr val="bg2"/>
                </a:solidFill>
                <a:effectLst/>
                <a:ea typeface="Arial" panose="020B0604020202020204" pitchFamily="34" charset="0"/>
              </a:rPr>
              <a:t>        </a:t>
            </a:r>
            <a:r>
              <a:rPr lang="en-US" sz="1800" dirty="0">
                <a:effectLst/>
                <a:ea typeface="Arial" panose="020B0604020202020204" pitchFamily="34" charset="0"/>
              </a:rPr>
              <a:t>Not usually included in bibliography</a:t>
            </a:r>
            <a:endParaRPr lang="en-US" dirty="0"/>
          </a:p>
        </p:txBody>
      </p:sp>
      <p:pic>
        <p:nvPicPr>
          <p:cNvPr id="10" name="Picture 9" descr="A large white building with a dome&#10;&#10;Description automatically generated with low confidence">
            <a:extLst>
              <a:ext uri="{FF2B5EF4-FFF2-40B4-BE49-F238E27FC236}">
                <a16:creationId xmlns:a16="http://schemas.microsoft.com/office/drawing/2014/main" id="{55987BD9-1D41-A240-ABB3-ED9DAC19CA65}"/>
              </a:ext>
            </a:extLst>
          </p:cNvPr>
          <p:cNvPicPr>
            <a:picLocks noChangeAspect="1"/>
          </p:cNvPicPr>
          <p:nvPr/>
        </p:nvPicPr>
        <p:blipFill>
          <a:blip r:embed="rId3"/>
          <a:stretch>
            <a:fillRect/>
          </a:stretch>
        </p:blipFill>
        <p:spPr>
          <a:xfrm>
            <a:off x="5660775" y="1039117"/>
            <a:ext cx="5843748" cy="2468167"/>
          </a:xfrm>
          <a:prstGeom prst="rect">
            <a:avLst/>
          </a:prstGeom>
        </p:spPr>
      </p:pic>
    </p:spTree>
    <p:extLst>
      <p:ext uri="{BB962C8B-B14F-4D97-AF65-F5344CB8AC3E}">
        <p14:creationId xmlns:p14="http://schemas.microsoft.com/office/powerpoint/2010/main" val="707076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28E7-B2BF-C544-9689-A1BB8FD8AE9E}"/>
              </a:ext>
            </a:extLst>
          </p:cNvPr>
          <p:cNvSpPr>
            <a:spLocks noGrp="1"/>
          </p:cNvSpPr>
          <p:nvPr>
            <p:ph type="title"/>
          </p:nvPr>
        </p:nvSpPr>
        <p:spPr>
          <a:xfrm>
            <a:off x="358345" y="543697"/>
            <a:ext cx="8377882" cy="1572126"/>
          </a:xfrm>
        </p:spPr>
        <p:txBody>
          <a:bodyPr/>
          <a:lstStyle/>
          <a:p>
            <a:r>
              <a:rPr lang="en-US" b="1" dirty="0"/>
              <a:t>Song on a streaming platform</a:t>
            </a:r>
          </a:p>
        </p:txBody>
      </p:sp>
      <p:sp>
        <p:nvSpPr>
          <p:cNvPr id="4" name="TextBox 3">
            <a:extLst>
              <a:ext uri="{FF2B5EF4-FFF2-40B4-BE49-F238E27FC236}">
                <a16:creationId xmlns:a16="http://schemas.microsoft.com/office/drawing/2014/main" id="{5283AC4F-656D-4944-95B4-AC33135A5587}"/>
              </a:ext>
            </a:extLst>
          </p:cNvPr>
          <p:cNvSpPr txBox="1"/>
          <p:nvPr/>
        </p:nvSpPr>
        <p:spPr>
          <a:xfrm>
            <a:off x="9845799" y="6237665"/>
            <a:ext cx="1569660" cy="369332"/>
          </a:xfrm>
          <a:prstGeom prst="rect">
            <a:avLst/>
          </a:prstGeom>
          <a:noFill/>
        </p:spPr>
        <p:txBody>
          <a:bodyPr wrap="none" rtlCol="0">
            <a:spAutoFit/>
          </a:bodyPr>
          <a:lstStyle/>
          <a:p>
            <a:r>
              <a:rPr lang="en-US" dirty="0">
                <a:solidFill>
                  <a:schemeClr val="bg1"/>
                </a:solidFill>
              </a:rPr>
              <a:t>CMOS 14.163</a:t>
            </a:r>
          </a:p>
        </p:txBody>
      </p:sp>
      <p:sp>
        <p:nvSpPr>
          <p:cNvPr id="6" name="TextBox 5">
            <a:extLst>
              <a:ext uri="{FF2B5EF4-FFF2-40B4-BE49-F238E27FC236}">
                <a16:creationId xmlns:a16="http://schemas.microsoft.com/office/drawing/2014/main" id="{D49B6D78-7991-9140-AD65-5D7FB25F16B1}"/>
              </a:ext>
            </a:extLst>
          </p:cNvPr>
          <p:cNvSpPr txBox="1"/>
          <p:nvPr/>
        </p:nvSpPr>
        <p:spPr>
          <a:xfrm>
            <a:off x="11287156" y="435669"/>
            <a:ext cx="434734" cy="369332"/>
          </a:xfrm>
          <a:prstGeom prst="rect">
            <a:avLst/>
          </a:prstGeom>
          <a:noFill/>
        </p:spPr>
        <p:txBody>
          <a:bodyPr wrap="none" rtlCol="0">
            <a:spAutoFit/>
          </a:bodyPr>
          <a:lstStyle/>
          <a:p>
            <a:r>
              <a:rPr lang="en-US" dirty="0">
                <a:solidFill>
                  <a:schemeClr val="bg1"/>
                </a:solidFill>
              </a:rPr>
              <a:t>32</a:t>
            </a:r>
          </a:p>
        </p:txBody>
      </p:sp>
      <p:sp>
        <p:nvSpPr>
          <p:cNvPr id="5" name="Rounded Rectangle 4">
            <a:extLst>
              <a:ext uri="{FF2B5EF4-FFF2-40B4-BE49-F238E27FC236}">
                <a16:creationId xmlns:a16="http://schemas.microsoft.com/office/drawing/2014/main" id="{E999C87D-27BC-E447-B78F-BB663321D635}"/>
              </a:ext>
            </a:extLst>
          </p:cNvPr>
          <p:cNvSpPr/>
          <p:nvPr/>
        </p:nvSpPr>
        <p:spPr>
          <a:xfrm>
            <a:off x="245223" y="3465001"/>
            <a:ext cx="9370117" cy="284930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solidFill>
                <a:schemeClr val="tx1"/>
              </a:solidFill>
            </a:endParaRPr>
          </a:p>
          <a:p>
            <a:endParaRPr lang="en-US" dirty="0">
              <a:solidFill>
                <a:schemeClr val="bg2"/>
              </a:solidFill>
            </a:endParaRPr>
          </a:p>
        </p:txBody>
      </p:sp>
      <p:sp>
        <p:nvSpPr>
          <p:cNvPr id="7" name="TextBox 6">
            <a:extLst>
              <a:ext uri="{FF2B5EF4-FFF2-40B4-BE49-F238E27FC236}">
                <a16:creationId xmlns:a16="http://schemas.microsoft.com/office/drawing/2014/main" id="{E374218E-A3BA-4B42-AB9D-BE793742A43B}"/>
              </a:ext>
            </a:extLst>
          </p:cNvPr>
          <p:cNvSpPr txBox="1"/>
          <p:nvPr/>
        </p:nvSpPr>
        <p:spPr>
          <a:xfrm>
            <a:off x="577967" y="3596989"/>
            <a:ext cx="9130898" cy="2585323"/>
          </a:xfrm>
          <a:prstGeom prst="rect">
            <a:avLst/>
          </a:prstGeom>
          <a:noFill/>
        </p:spPr>
        <p:txBody>
          <a:bodyPr wrap="none" rtlCol="0">
            <a:spAutoFit/>
          </a:bodyPr>
          <a:lstStyle/>
          <a:p>
            <a:r>
              <a:rPr lang="en-US" b="1" dirty="0">
                <a:solidFill>
                  <a:schemeClr val="bg2"/>
                </a:solidFill>
              </a:rPr>
              <a:t>Note:</a:t>
            </a:r>
          </a:p>
          <a:p>
            <a:r>
              <a:rPr lang="en-US" sz="1800" baseline="30000" dirty="0">
                <a:effectLst/>
                <a:ea typeface="Arial" panose="020B0604020202020204" pitchFamily="34" charset="0"/>
              </a:rPr>
              <a:t>           16 </a:t>
            </a:r>
            <a:r>
              <a:rPr lang="en-US" sz="1800" dirty="0">
                <a:effectLst/>
                <a:ea typeface="Arial" panose="020B0604020202020204" pitchFamily="34" charset="0"/>
              </a:rPr>
              <a:t>Vince Gill, “Look at Us,” Spotify, </a:t>
            </a:r>
            <a:r>
              <a:rPr lang="en-US" dirty="0">
                <a:ea typeface="Arial" panose="020B0604020202020204" pitchFamily="34" charset="0"/>
              </a:rPr>
              <a:t>t</a:t>
            </a:r>
            <a:r>
              <a:rPr lang="en-US" sz="1800" dirty="0">
                <a:effectLst/>
                <a:ea typeface="Arial" panose="020B0604020202020204" pitchFamily="34" charset="0"/>
              </a:rPr>
              <a:t>rack 2 on </a:t>
            </a:r>
            <a:r>
              <a:rPr lang="en-US" sz="1800" i="1" dirty="0">
                <a:effectLst/>
                <a:ea typeface="Arial" panose="020B0604020202020204" pitchFamily="34" charset="0"/>
              </a:rPr>
              <a:t>Pocket Full of Gold</a:t>
            </a:r>
            <a:r>
              <a:rPr lang="en-US" sz="1800" dirty="0">
                <a:effectLst/>
                <a:ea typeface="Arial" panose="020B0604020202020204" pitchFamily="34" charset="0"/>
              </a:rPr>
              <a:t>, MCA Records, 1991.</a:t>
            </a:r>
            <a:endParaRPr lang="en-US" dirty="0"/>
          </a:p>
          <a:p>
            <a:endParaRPr lang="en-US" b="1" dirty="0">
              <a:solidFill>
                <a:schemeClr val="bg2"/>
              </a:solidFill>
            </a:endParaRPr>
          </a:p>
          <a:p>
            <a:r>
              <a:rPr lang="en-US" b="1" dirty="0">
                <a:solidFill>
                  <a:schemeClr val="bg2"/>
                </a:solidFill>
              </a:rPr>
              <a:t>Short Form: </a:t>
            </a:r>
          </a:p>
          <a:p>
            <a:r>
              <a:rPr lang="en-US" sz="1800" b="1" baseline="30000" dirty="0">
                <a:solidFill>
                  <a:schemeClr val="bg2"/>
                </a:solidFill>
                <a:effectLst/>
                <a:ea typeface="Arial" panose="020B0604020202020204" pitchFamily="34" charset="0"/>
              </a:rPr>
              <a:t>            </a:t>
            </a:r>
            <a:r>
              <a:rPr lang="en-US" sz="1800" baseline="30000" dirty="0">
                <a:effectLst/>
                <a:ea typeface="Arial" panose="020B0604020202020204" pitchFamily="34" charset="0"/>
              </a:rPr>
              <a:t>17 </a:t>
            </a:r>
            <a:r>
              <a:rPr lang="en-US" sz="1800" dirty="0">
                <a:effectLst/>
                <a:ea typeface="Arial" panose="020B0604020202020204" pitchFamily="34" charset="0"/>
              </a:rPr>
              <a:t>Gill, “Look At Us.” </a:t>
            </a:r>
            <a:endParaRPr lang="en-US" dirty="0"/>
          </a:p>
          <a:p>
            <a:endParaRPr lang="en-US" b="1" dirty="0">
              <a:solidFill>
                <a:schemeClr val="bg2"/>
              </a:solidFill>
            </a:endParaRPr>
          </a:p>
          <a:p>
            <a:r>
              <a:rPr lang="en-US" b="1" dirty="0">
                <a:solidFill>
                  <a:schemeClr val="bg2"/>
                </a:solidFill>
              </a:rPr>
              <a:t>Bibliography: </a:t>
            </a:r>
          </a:p>
          <a:p>
            <a:pPr marL="0" marR="0">
              <a:spcBef>
                <a:spcPts val="0"/>
              </a:spcBef>
              <a:spcAft>
                <a:spcPts val="0"/>
              </a:spcAft>
            </a:pPr>
            <a:r>
              <a:rPr lang="en-US" sz="1800" dirty="0">
                <a:effectLst/>
                <a:ea typeface="Arial" panose="020B0604020202020204" pitchFamily="34" charset="0"/>
              </a:rPr>
              <a:t>Gill, Vince. “Look at Us.” Spotify. Track 2 on </a:t>
            </a:r>
            <a:r>
              <a:rPr lang="en-US" sz="1800" i="1" dirty="0">
                <a:effectLst/>
                <a:ea typeface="Arial" panose="020B0604020202020204" pitchFamily="34" charset="0"/>
              </a:rPr>
              <a:t>Pocket Full of Gold.</a:t>
            </a:r>
            <a:r>
              <a:rPr lang="en-US" sz="1800" dirty="0">
                <a:effectLst/>
                <a:ea typeface="Arial" panose="020B0604020202020204" pitchFamily="34" charset="0"/>
              </a:rPr>
              <a:t> MCA Records, 1991. </a:t>
            </a:r>
          </a:p>
          <a:p>
            <a:r>
              <a:rPr lang="en-US" sz="1800" dirty="0">
                <a:effectLst/>
                <a:ea typeface="Arial" panose="020B0604020202020204" pitchFamily="34" charset="0"/>
              </a:rPr>
              <a:t>      </a:t>
            </a:r>
            <a:endParaRPr lang="en-US" dirty="0"/>
          </a:p>
        </p:txBody>
      </p:sp>
      <p:pic>
        <p:nvPicPr>
          <p:cNvPr id="8" name="Picture 7" descr="Graphical user interface, application, website&#10;&#10;Description automatically generated">
            <a:extLst>
              <a:ext uri="{FF2B5EF4-FFF2-40B4-BE49-F238E27FC236}">
                <a16:creationId xmlns:a16="http://schemas.microsoft.com/office/drawing/2014/main" id="{834EE2B0-497A-5548-9EB8-8CF3A5C5A643}"/>
              </a:ext>
            </a:extLst>
          </p:cNvPr>
          <p:cNvPicPr>
            <a:picLocks noChangeAspect="1"/>
          </p:cNvPicPr>
          <p:nvPr/>
        </p:nvPicPr>
        <p:blipFill>
          <a:blip r:embed="rId3"/>
          <a:stretch>
            <a:fillRect/>
          </a:stretch>
        </p:blipFill>
        <p:spPr>
          <a:xfrm>
            <a:off x="6185002" y="1614409"/>
            <a:ext cx="5102450" cy="1778590"/>
          </a:xfrm>
          <a:prstGeom prst="rect">
            <a:avLst/>
          </a:prstGeom>
        </p:spPr>
      </p:pic>
    </p:spTree>
    <p:extLst>
      <p:ext uri="{BB962C8B-B14F-4D97-AF65-F5344CB8AC3E}">
        <p14:creationId xmlns:p14="http://schemas.microsoft.com/office/powerpoint/2010/main" val="3593492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28E7-B2BF-C544-9689-A1BB8FD8AE9E}"/>
              </a:ext>
            </a:extLst>
          </p:cNvPr>
          <p:cNvSpPr>
            <a:spLocks noGrp="1"/>
          </p:cNvSpPr>
          <p:nvPr>
            <p:ph type="title"/>
          </p:nvPr>
        </p:nvSpPr>
        <p:spPr>
          <a:xfrm>
            <a:off x="358345" y="543697"/>
            <a:ext cx="8377882" cy="1572126"/>
          </a:xfrm>
        </p:spPr>
        <p:txBody>
          <a:bodyPr/>
          <a:lstStyle/>
          <a:p>
            <a:r>
              <a:rPr lang="en-US" b="1" dirty="0" err="1"/>
              <a:t>Youtube</a:t>
            </a:r>
            <a:r>
              <a:rPr lang="en-US" b="1" dirty="0"/>
              <a:t> or streaming video</a:t>
            </a:r>
          </a:p>
        </p:txBody>
      </p:sp>
      <p:sp>
        <p:nvSpPr>
          <p:cNvPr id="4" name="TextBox 3">
            <a:extLst>
              <a:ext uri="{FF2B5EF4-FFF2-40B4-BE49-F238E27FC236}">
                <a16:creationId xmlns:a16="http://schemas.microsoft.com/office/drawing/2014/main" id="{81709DC3-CEB1-3649-9951-F53F82F73DFE}"/>
              </a:ext>
            </a:extLst>
          </p:cNvPr>
          <p:cNvSpPr txBox="1"/>
          <p:nvPr/>
        </p:nvSpPr>
        <p:spPr>
          <a:xfrm>
            <a:off x="9851102" y="6199419"/>
            <a:ext cx="1569660" cy="369332"/>
          </a:xfrm>
          <a:prstGeom prst="rect">
            <a:avLst/>
          </a:prstGeom>
          <a:noFill/>
        </p:spPr>
        <p:txBody>
          <a:bodyPr wrap="none" rtlCol="0">
            <a:spAutoFit/>
          </a:bodyPr>
          <a:lstStyle/>
          <a:p>
            <a:r>
              <a:rPr lang="en-US" dirty="0">
                <a:solidFill>
                  <a:schemeClr val="bg1"/>
                </a:solidFill>
              </a:rPr>
              <a:t>CMOS 14.167</a:t>
            </a:r>
          </a:p>
        </p:txBody>
      </p:sp>
      <p:sp>
        <p:nvSpPr>
          <p:cNvPr id="6" name="TextBox 5">
            <a:extLst>
              <a:ext uri="{FF2B5EF4-FFF2-40B4-BE49-F238E27FC236}">
                <a16:creationId xmlns:a16="http://schemas.microsoft.com/office/drawing/2014/main" id="{49FB1DBC-CAE0-8744-A0EF-804DF9B297EA}"/>
              </a:ext>
            </a:extLst>
          </p:cNvPr>
          <p:cNvSpPr txBox="1"/>
          <p:nvPr/>
        </p:nvSpPr>
        <p:spPr>
          <a:xfrm>
            <a:off x="11287156" y="435669"/>
            <a:ext cx="434734" cy="369332"/>
          </a:xfrm>
          <a:prstGeom prst="rect">
            <a:avLst/>
          </a:prstGeom>
          <a:noFill/>
        </p:spPr>
        <p:txBody>
          <a:bodyPr wrap="none" rtlCol="0">
            <a:spAutoFit/>
          </a:bodyPr>
          <a:lstStyle/>
          <a:p>
            <a:r>
              <a:rPr lang="en-US" dirty="0">
                <a:solidFill>
                  <a:schemeClr val="bg1"/>
                </a:solidFill>
              </a:rPr>
              <a:t>33</a:t>
            </a:r>
          </a:p>
        </p:txBody>
      </p:sp>
      <p:sp>
        <p:nvSpPr>
          <p:cNvPr id="5" name="Rounded Rectangle 4">
            <a:extLst>
              <a:ext uri="{FF2B5EF4-FFF2-40B4-BE49-F238E27FC236}">
                <a16:creationId xmlns:a16="http://schemas.microsoft.com/office/drawing/2014/main" id="{55A126A8-4BED-B44D-8D4A-ABB6B748E298}"/>
              </a:ext>
            </a:extLst>
          </p:cNvPr>
          <p:cNvSpPr/>
          <p:nvPr/>
        </p:nvSpPr>
        <p:spPr>
          <a:xfrm>
            <a:off x="273798" y="3191934"/>
            <a:ext cx="9370117" cy="284930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solidFill>
                <a:schemeClr val="tx1"/>
              </a:solidFill>
            </a:endParaRPr>
          </a:p>
          <a:p>
            <a:endParaRPr lang="en-US" dirty="0">
              <a:solidFill>
                <a:schemeClr val="bg2"/>
              </a:solidFill>
            </a:endParaRPr>
          </a:p>
        </p:txBody>
      </p:sp>
      <p:sp>
        <p:nvSpPr>
          <p:cNvPr id="7" name="TextBox 6">
            <a:extLst>
              <a:ext uri="{FF2B5EF4-FFF2-40B4-BE49-F238E27FC236}">
                <a16:creationId xmlns:a16="http://schemas.microsoft.com/office/drawing/2014/main" id="{0563D8BE-237B-3A48-BD90-11DC6A0C1A1A}"/>
              </a:ext>
            </a:extLst>
          </p:cNvPr>
          <p:cNvSpPr txBox="1"/>
          <p:nvPr/>
        </p:nvSpPr>
        <p:spPr>
          <a:xfrm>
            <a:off x="585523" y="3429000"/>
            <a:ext cx="8542866" cy="2831544"/>
          </a:xfrm>
          <a:prstGeom prst="rect">
            <a:avLst/>
          </a:prstGeom>
          <a:noFill/>
        </p:spPr>
        <p:txBody>
          <a:bodyPr wrap="square" rtlCol="0">
            <a:spAutoFit/>
          </a:bodyPr>
          <a:lstStyle/>
          <a:p>
            <a:r>
              <a:rPr lang="en-US" sz="1600" b="1" dirty="0">
                <a:solidFill>
                  <a:schemeClr val="bg2"/>
                </a:solidFill>
              </a:rPr>
              <a:t>Note:</a:t>
            </a:r>
          </a:p>
          <a:p>
            <a:r>
              <a:rPr lang="en-US" sz="1600" baseline="30000" dirty="0">
                <a:effectLst/>
                <a:ea typeface="Calibri" panose="020F0502020204030204" pitchFamily="34" charset="0"/>
                <a:cs typeface="Times New Roman" panose="02020603050405020304" pitchFamily="18" charset="0"/>
              </a:rPr>
              <a:t>             3 </a:t>
            </a:r>
            <a:r>
              <a:rPr lang="en-US" sz="1600" dirty="0">
                <a:effectLst/>
                <a:ea typeface="Calibri" panose="020F0502020204030204" pitchFamily="34" charset="0"/>
                <a:cs typeface="Times New Roman" panose="02020603050405020304" pitchFamily="18" charset="0"/>
              </a:rPr>
              <a:t>Bill Gates, “The Best Teacher I Never Had,” </a:t>
            </a:r>
            <a:r>
              <a:rPr lang="en-US" sz="1600" i="1" dirty="0">
                <a:effectLst/>
                <a:ea typeface="Calibri" panose="020F0502020204030204" pitchFamily="34" charset="0"/>
                <a:cs typeface="Times New Roman" panose="02020603050405020304" pitchFamily="18" charset="0"/>
              </a:rPr>
              <a:t>YouTube,</a:t>
            </a:r>
            <a:r>
              <a:rPr lang="en-US" sz="1600" dirty="0">
                <a:effectLst/>
                <a:ea typeface="Calibri" panose="020F0502020204030204" pitchFamily="34" charset="0"/>
                <a:cs typeface="Times New Roman" panose="02020603050405020304" pitchFamily="18" charset="0"/>
              </a:rPr>
              <a:t> January 27, 2016,  https://www.youtube.com/watch?v=WOoJh6oYAXE.</a:t>
            </a:r>
          </a:p>
          <a:p>
            <a:endParaRPr lang="en-US" sz="1600" dirty="0"/>
          </a:p>
          <a:p>
            <a:r>
              <a:rPr lang="en-US" sz="1600" b="1" dirty="0">
                <a:solidFill>
                  <a:schemeClr val="bg2"/>
                </a:solidFill>
              </a:rPr>
              <a:t>Short Form: </a:t>
            </a:r>
          </a:p>
          <a:p>
            <a:r>
              <a:rPr lang="en-US" sz="1600" b="1" baseline="30000" dirty="0">
                <a:solidFill>
                  <a:schemeClr val="bg2"/>
                </a:solidFill>
              </a:rPr>
              <a:t>             </a:t>
            </a:r>
            <a:r>
              <a:rPr lang="en-US" sz="1600" baseline="30000" dirty="0"/>
              <a:t>4</a:t>
            </a:r>
            <a:r>
              <a:rPr lang="en-US" sz="1600" b="1" dirty="0">
                <a:solidFill>
                  <a:schemeClr val="bg2"/>
                </a:solidFill>
              </a:rPr>
              <a:t> </a:t>
            </a:r>
            <a:r>
              <a:rPr lang="en-US" sz="1600" dirty="0"/>
              <a:t>Bill Gates, “The Best Teacher I Never Had.”</a:t>
            </a:r>
          </a:p>
          <a:p>
            <a:r>
              <a:rPr lang="en-US" sz="1600" dirty="0"/>
              <a:t> </a:t>
            </a:r>
          </a:p>
          <a:p>
            <a:r>
              <a:rPr lang="en-US" sz="1600" b="1" dirty="0">
                <a:solidFill>
                  <a:schemeClr val="bg2"/>
                </a:solidFill>
              </a:rPr>
              <a:t>Bibliography: </a:t>
            </a:r>
          </a:p>
          <a:p>
            <a:r>
              <a:rPr lang="en-US" sz="1600" dirty="0">
                <a:effectLst/>
                <a:ea typeface="Calibri" panose="020F0502020204030204" pitchFamily="34" charset="0"/>
                <a:cs typeface="Times New Roman" panose="02020603050405020304" pitchFamily="18" charset="0"/>
              </a:rPr>
              <a:t>Gates, Bill. “The Best Teacher I Never Had.” </a:t>
            </a:r>
            <a:r>
              <a:rPr lang="en-US" sz="1600" i="1" dirty="0">
                <a:effectLst/>
                <a:ea typeface="Calibri" panose="020F0502020204030204" pitchFamily="34" charset="0"/>
                <a:cs typeface="Times New Roman" panose="02020603050405020304" pitchFamily="18" charset="0"/>
              </a:rPr>
              <a:t>YouTube,</a:t>
            </a:r>
            <a:r>
              <a:rPr lang="en-US" sz="1600" dirty="0">
                <a:effectLst/>
                <a:ea typeface="Calibri" panose="020F0502020204030204" pitchFamily="34" charset="0"/>
                <a:cs typeface="Times New Roman" panose="02020603050405020304" pitchFamily="18" charset="0"/>
              </a:rPr>
              <a:t> January 27, 2016.  </a:t>
            </a:r>
          </a:p>
          <a:p>
            <a:r>
              <a:rPr lang="en-US" sz="1600" dirty="0">
                <a:ea typeface="Calibri" panose="020F0502020204030204" pitchFamily="34" charset="0"/>
                <a:cs typeface="Times New Roman" panose="02020603050405020304" pitchFamily="18" charset="0"/>
              </a:rPr>
              <a:t>        </a:t>
            </a:r>
            <a:r>
              <a:rPr lang="en-US" sz="1600" dirty="0">
                <a:effectLst/>
                <a:ea typeface="Calibri" panose="020F0502020204030204" pitchFamily="34" charset="0"/>
                <a:cs typeface="Times New Roman" panose="02020603050405020304" pitchFamily="18" charset="0"/>
              </a:rPr>
              <a:t>https://</a:t>
            </a:r>
            <a:r>
              <a:rPr lang="en-US" sz="1600" dirty="0" err="1">
                <a:effectLst/>
                <a:ea typeface="Calibri" panose="020F0502020204030204" pitchFamily="34" charset="0"/>
                <a:cs typeface="Times New Roman" panose="02020603050405020304" pitchFamily="18" charset="0"/>
              </a:rPr>
              <a:t>www.youtube.com</a:t>
            </a:r>
            <a:r>
              <a:rPr lang="en-US" sz="1600" dirty="0">
                <a:effectLst/>
                <a:ea typeface="Calibri" panose="020F0502020204030204" pitchFamily="34" charset="0"/>
                <a:cs typeface="Times New Roman" panose="02020603050405020304" pitchFamily="18" charset="0"/>
              </a:rPr>
              <a:t>/</a:t>
            </a:r>
            <a:r>
              <a:rPr lang="en-US" sz="1600" dirty="0" err="1">
                <a:effectLst/>
                <a:ea typeface="Calibri" panose="020F0502020204030204" pitchFamily="34" charset="0"/>
                <a:cs typeface="Times New Roman" panose="02020603050405020304" pitchFamily="18" charset="0"/>
              </a:rPr>
              <a:t>watch?v</a:t>
            </a:r>
            <a:r>
              <a:rPr lang="en-US" sz="1600" dirty="0">
                <a:effectLst/>
                <a:ea typeface="Calibri" panose="020F0502020204030204" pitchFamily="34" charset="0"/>
                <a:cs typeface="Times New Roman" panose="02020603050405020304" pitchFamily="18" charset="0"/>
              </a:rPr>
              <a:t>=WOoJh6oYAXE.</a:t>
            </a:r>
            <a:endParaRPr lang="en-US" sz="1600" dirty="0"/>
          </a:p>
          <a:p>
            <a:endParaRPr lang="en-US" dirty="0"/>
          </a:p>
        </p:txBody>
      </p:sp>
      <p:pic>
        <p:nvPicPr>
          <p:cNvPr id="8" name="Picture 7" descr="Graphical user interface, website&#10;&#10;Description automatically generated">
            <a:extLst>
              <a:ext uri="{FF2B5EF4-FFF2-40B4-BE49-F238E27FC236}">
                <a16:creationId xmlns:a16="http://schemas.microsoft.com/office/drawing/2014/main" id="{7AC449BD-D335-7847-90F3-04F0D462538E}"/>
              </a:ext>
            </a:extLst>
          </p:cNvPr>
          <p:cNvPicPr>
            <a:picLocks noChangeAspect="1"/>
          </p:cNvPicPr>
          <p:nvPr/>
        </p:nvPicPr>
        <p:blipFill>
          <a:blip r:embed="rId2"/>
          <a:stretch>
            <a:fillRect/>
          </a:stretch>
        </p:blipFill>
        <p:spPr>
          <a:xfrm>
            <a:off x="7477522" y="776597"/>
            <a:ext cx="4332785" cy="2897762"/>
          </a:xfrm>
          <a:prstGeom prst="rect">
            <a:avLst/>
          </a:prstGeom>
        </p:spPr>
      </p:pic>
    </p:spTree>
    <p:extLst>
      <p:ext uri="{BB962C8B-B14F-4D97-AF65-F5344CB8AC3E}">
        <p14:creationId xmlns:p14="http://schemas.microsoft.com/office/powerpoint/2010/main" val="2105628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28E7-B2BF-C544-9689-A1BB8FD8AE9E}"/>
              </a:ext>
            </a:extLst>
          </p:cNvPr>
          <p:cNvSpPr>
            <a:spLocks noGrp="1"/>
          </p:cNvSpPr>
          <p:nvPr>
            <p:ph type="title"/>
          </p:nvPr>
        </p:nvSpPr>
        <p:spPr>
          <a:xfrm>
            <a:off x="358345" y="543697"/>
            <a:ext cx="8377882" cy="1572126"/>
          </a:xfrm>
        </p:spPr>
        <p:txBody>
          <a:bodyPr/>
          <a:lstStyle/>
          <a:p>
            <a:r>
              <a:rPr lang="en-US" b="1" dirty="0"/>
              <a:t>Ted talk / webinar</a:t>
            </a:r>
          </a:p>
        </p:txBody>
      </p:sp>
      <p:sp>
        <p:nvSpPr>
          <p:cNvPr id="6" name="TextBox 5">
            <a:extLst>
              <a:ext uri="{FF2B5EF4-FFF2-40B4-BE49-F238E27FC236}">
                <a16:creationId xmlns:a16="http://schemas.microsoft.com/office/drawing/2014/main" id="{8F6FC04B-506B-9940-84B4-C2BF8EAEBE31}"/>
              </a:ext>
            </a:extLst>
          </p:cNvPr>
          <p:cNvSpPr txBox="1"/>
          <p:nvPr/>
        </p:nvSpPr>
        <p:spPr>
          <a:xfrm>
            <a:off x="10092233" y="6237665"/>
            <a:ext cx="1569660" cy="369332"/>
          </a:xfrm>
          <a:prstGeom prst="rect">
            <a:avLst/>
          </a:prstGeom>
          <a:noFill/>
        </p:spPr>
        <p:txBody>
          <a:bodyPr wrap="none" rtlCol="0">
            <a:spAutoFit/>
          </a:bodyPr>
          <a:lstStyle/>
          <a:p>
            <a:r>
              <a:rPr lang="en-US" dirty="0">
                <a:solidFill>
                  <a:schemeClr val="bg1"/>
                </a:solidFill>
              </a:rPr>
              <a:t>CMOS 14.167</a:t>
            </a:r>
          </a:p>
        </p:txBody>
      </p:sp>
      <p:sp>
        <p:nvSpPr>
          <p:cNvPr id="7" name="TextBox 6">
            <a:extLst>
              <a:ext uri="{FF2B5EF4-FFF2-40B4-BE49-F238E27FC236}">
                <a16:creationId xmlns:a16="http://schemas.microsoft.com/office/drawing/2014/main" id="{0770E3FE-6EF9-F14E-A7C8-99B063EFDA66}"/>
              </a:ext>
            </a:extLst>
          </p:cNvPr>
          <p:cNvSpPr txBox="1"/>
          <p:nvPr/>
        </p:nvSpPr>
        <p:spPr>
          <a:xfrm>
            <a:off x="11287156" y="435669"/>
            <a:ext cx="434734" cy="369332"/>
          </a:xfrm>
          <a:prstGeom prst="rect">
            <a:avLst/>
          </a:prstGeom>
          <a:noFill/>
        </p:spPr>
        <p:txBody>
          <a:bodyPr wrap="none" rtlCol="0">
            <a:spAutoFit/>
          </a:bodyPr>
          <a:lstStyle/>
          <a:p>
            <a:r>
              <a:rPr lang="en-US" dirty="0">
                <a:solidFill>
                  <a:schemeClr val="bg1"/>
                </a:solidFill>
              </a:rPr>
              <a:t>34</a:t>
            </a:r>
          </a:p>
        </p:txBody>
      </p:sp>
      <p:sp>
        <p:nvSpPr>
          <p:cNvPr id="5" name="Rounded Rectangle 4">
            <a:extLst>
              <a:ext uri="{FF2B5EF4-FFF2-40B4-BE49-F238E27FC236}">
                <a16:creationId xmlns:a16="http://schemas.microsoft.com/office/drawing/2014/main" id="{F8930B33-744C-164C-B3E2-7D528729E9E9}"/>
              </a:ext>
            </a:extLst>
          </p:cNvPr>
          <p:cNvSpPr/>
          <p:nvPr/>
        </p:nvSpPr>
        <p:spPr>
          <a:xfrm>
            <a:off x="316763" y="2822756"/>
            <a:ext cx="9775470" cy="341490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solidFill>
                <a:schemeClr val="tx1"/>
              </a:solidFill>
            </a:endParaRPr>
          </a:p>
          <a:p>
            <a:endParaRPr lang="en-US" dirty="0">
              <a:solidFill>
                <a:schemeClr val="bg2"/>
              </a:solidFill>
            </a:endParaRPr>
          </a:p>
        </p:txBody>
      </p:sp>
      <p:sp>
        <p:nvSpPr>
          <p:cNvPr id="8" name="TextBox 7">
            <a:extLst>
              <a:ext uri="{FF2B5EF4-FFF2-40B4-BE49-F238E27FC236}">
                <a16:creationId xmlns:a16="http://schemas.microsoft.com/office/drawing/2014/main" id="{F44C8701-01D5-C14C-BF45-4D8228374CE5}"/>
              </a:ext>
            </a:extLst>
          </p:cNvPr>
          <p:cNvSpPr txBox="1"/>
          <p:nvPr/>
        </p:nvSpPr>
        <p:spPr>
          <a:xfrm>
            <a:off x="612742" y="3157979"/>
            <a:ext cx="8276735" cy="2554545"/>
          </a:xfrm>
          <a:prstGeom prst="rect">
            <a:avLst/>
          </a:prstGeom>
          <a:noFill/>
        </p:spPr>
        <p:txBody>
          <a:bodyPr wrap="square" rtlCol="0">
            <a:spAutoFit/>
          </a:bodyPr>
          <a:lstStyle/>
          <a:p>
            <a:r>
              <a:rPr lang="en-US" sz="1600" b="1" dirty="0">
                <a:solidFill>
                  <a:schemeClr val="bg2"/>
                </a:solidFill>
              </a:rPr>
              <a:t>Note:</a:t>
            </a:r>
          </a:p>
          <a:p>
            <a:r>
              <a:rPr lang="en-US" sz="1600" baseline="30000" dirty="0">
                <a:effectLst/>
                <a:ea typeface="Arial" panose="020B0604020202020204" pitchFamily="34" charset="0"/>
              </a:rPr>
              <a:t>        1 </a:t>
            </a:r>
            <a:r>
              <a:rPr lang="en-US" sz="1600" dirty="0">
                <a:effectLst/>
                <a:ea typeface="Arial" panose="020B0604020202020204" pitchFamily="34" charset="0"/>
              </a:rPr>
              <a:t>Jericho Brown, “The Art of Words,” filmed May 27, 2015, at Emory University, </a:t>
            </a:r>
            <a:r>
              <a:rPr lang="en-US" sz="1600" dirty="0" err="1">
                <a:effectLst/>
                <a:ea typeface="Arial" panose="020B0604020202020204" pitchFamily="34" charset="0"/>
              </a:rPr>
              <a:t>TEDxEmory</a:t>
            </a:r>
            <a:r>
              <a:rPr lang="en-US" sz="1600" dirty="0">
                <a:ea typeface="Arial" panose="020B0604020202020204" pitchFamily="34" charset="0"/>
              </a:rPr>
              <a:t> video 16:09, </a:t>
            </a:r>
            <a:r>
              <a:rPr lang="en-US" sz="1600" dirty="0">
                <a:effectLst/>
                <a:ea typeface="Arial" panose="020B0604020202020204" pitchFamily="34" charset="0"/>
              </a:rPr>
              <a:t> https://www.youtube.com/watch?v=0DsG-tMZjKY.</a:t>
            </a:r>
            <a:r>
              <a:rPr lang="en-US" sz="1600" dirty="0"/>
              <a:t> </a:t>
            </a:r>
          </a:p>
          <a:p>
            <a:endParaRPr lang="en-US" sz="1600" dirty="0"/>
          </a:p>
          <a:p>
            <a:r>
              <a:rPr lang="en-US" sz="1600" dirty="0">
                <a:solidFill>
                  <a:schemeClr val="bg2"/>
                </a:solidFill>
              </a:rPr>
              <a:t>Short Form:</a:t>
            </a:r>
          </a:p>
          <a:p>
            <a:r>
              <a:rPr lang="en-US" sz="1600" baseline="30000" dirty="0">
                <a:solidFill>
                  <a:schemeClr val="bg2"/>
                </a:solidFill>
                <a:effectLst/>
                <a:ea typeface="Arial" panose="020B0604020202020204" pitchFamily="34" charset="0"/>
              </a:rPr>
              <a:t>        </a:t>
            </a:r>
            <a:r>
              <a:rPr lang="en-US" sz="1600" baseline="30000" dirty="0">
                <a:effectLst/>
                <a:ea typeface="Arial" panose="020B0604020202020204" pitchFamily="34" charset="0"/>
              </a:rPr>
              <a:t>2 </a:t>
            </a:r>
            <a:r>
              <a:rPr lang="en-US" sz="1600" dirty="0">
                <a:effectLst/>
                <a:ea typeface="Arial" panose="020B0604020202020204" pitchFamily="34" charset="0"/>
              </a:rPr>
              <a:t>Brown, “The Art of Words.” </a:t>
            </a:r>
            <a:endParaRPr lang="en-US" sz="1600" dirty="0"/>
          </a:p>
          <a:p>
            <a:endParaRPr lang="en-US" sz="1600" dirty="0"/>
          </a:p>
          <a:p>
            <a:r>
              <a:rPr lang="en-US" sz="1600" dirty="0">
                <a:solidFill>
                  <a:schemeClr val="bg2"/>
                </a:solidFill>
              </a:rPr>
              <a:t>Bibliography:</a:t>
            </a:r>
          </a:p>
          <a:p>
            <a:pPr marL="0" marR="0">
              <a:spcBef>
                <a:spcPts val="0"/>
              </a:spcBef>
              <a:spcAft>
                <a:spcPts val="0"/>
              </a:spcAft>
            </a:pPr>
            <a:r>
              <a:rPr lang="en-US" sz="1600" dirty="0">
                <a:effectLst/>
                <a:ea typeface="Arial" panose="020B0604020202020204" pitchFamily="34" charset="0"/>
              </a:rPr>
              <a:t>Brown, Jericho. “The Art of Words.” Filmed May 27, 2015, at Emory University. </a:t>
            </a:r>
          </a:p>
          <a:p>
            <a:pPr marL="0" marR="0">
              <a:spcBef>
                <a:spcPts val="0"/>
              </a:spcBef>
              <a:spcAft>
                <a:spcPts val="0"/>
              </a:spcAft>
            </a:pPr>
            <a:r>
              <a:rPr lang="en-US" sz="1600" dirty="0">
                <a:ea typeface="Arial" panose="020B0604020202020204" pitchFamily="34" charset="0"/>
              </a:rPr>
              <a:t>     </a:t>
            </a:r>
            <a:r>
              <a:rPr lang="en-US" sz="1600" dirty="0" err="1">
                <a:effectLst/>
                <a:ea typeface="Arial" panose="020B0604020202020204" pitchFamily="34" charset="0"/>
              </a:rPr>
              <a:t>TEDxEmory</a:t>
            </a:r>
            <a:r>
              <a:rPr lang="en-US" sz="1600" dirty="0">
                <a:effectLst/>
                <a:ea typeface="Arial" panose="020B0604020202020204" pitchFamily="34" charset="0"/>
              </a:rPr>
              <a:t> video 16:09. https://</a:t>
            </a:r>
            <a:r>
              <a:rPr lang="en-US" sz="1600" dirty="0" err="1">
                <a:effectLst/>
                <a:ea typeface="Arial" panose="020B0604020202020204" pitchFamily="34" charset="0"/>
              </a:rPr>
              <a:t>www.youtube.com</a:t>
            </a:r>
            <a:r>
              <a:rPr lang="en-US" sz="1600" dirty="0">
                <a:effectLst/>
                <a:ea typeface="Arial" panose="020B0604020202020204" pitchFamily="34" charset="0"/>
              </a:rPr>
              <a:t>/</a:t>
            </a:r>
            <a:r>
              <a:rPr lang="en-US" sz="1600" dirty="0" err="1">
                <a:effectLst/>
                <a:ea typeface="Arial" panose="020B0604020202020204" pitchFamily="34" charset="0"/>
              </a:rPr>
              <a:t>watch?v</a:t>
            </a:r>
            <a:r>
              <a:rPr lang="en-US" sz="1600" dirty="0">
                <a:effectLst/>
                <a:ea typeface="Arial" panose="020B0604020202020204" pitchFamily="34" charset="0"/>
              </a:rPr>
              <a:t>=0DsG-tMZjKY.</a:t>
            </a:r>
            <a:r>
              <a:rPr lang="en-US" sz="1600" dirty="0"/>
              <a:t> </a:t>
            </a:r>
          </a:p>
        </p:txBody>
      </p:sp>
      <p:pic>
        <p:nvPicPr>
          <p:cNvPr id="4" name="Picture 3" descr="A picture containing text, person, player&#10;&#10;Description automatically generated">
            <a:extLst>
              <a:ext uri="{FF2B5EF4-FFF2-40B4-BE49-F238E27FC236}">
                <a16:creationId xmlns:a16="http://schemas.microsoft.com/office/drawing/2014/main" id="{B8805EC9-49B4-0343-A256-EC00255E31F2}"/>
              </a:ext>
            </a:extLst>
          </p:cNvPr>
          <p:cNvPicPr>
            <a:picLocks noChangeAspect="1"/>
          </p:cNvPicPr>
          <p:nvPr/>
        </p:nvPicPr>
        <p:blipFill>
          <a:blip r:embed="rId3"/>
          <a:stretch>
            <a:fillRect/>
          </a:stretch>
        </p:blipFill>
        <p:spPr>
          <a:xfrm>
            <a:off x="6265068" y="388388"/>
            <a:ext cx="5250260" cy="2864098"/>
          </a:xfrm>
          <a:prstGeom prst="rect">
            <a:avLst/>
          </a:prstGeom>
        </p:spPr>
      </p:pic>
    </p:spTree>
    <p:extLst>
      <p:ext uri="{BB962C8B-B14F-4D97-AF65-F5344CB8AC3E}">
        <p14:creationId xmlns:p14="http://schemas.microsoft.com/office/powerpoint/2010/main" val="4196189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28E7-B2BF-C544-9689-A1BB8FD8AE9E}"/>
              </a:ext>
            </a:extLst>
          </p:cNvPr>
          <p:cNvSpPr>
            <a:spLocks noGrp="1"/>
          </p:cNvSpPr>
          <p:nvPr>
            <p:ph type="title"/>
          </p:nvPr>
        </p:nvSpPr>
        <p:spPr>
          <a:xfrm>
            <a:off x="358345" y="543697"/>
            <a:ext cx="8377882" cy="1572126"/>
          </a:xfrm>
        </p:spPr>
        <p:txBody>
          <a:bodyPr/>
          <a:lstStyle/>
          <a:p>
            <a:r>
              <a:rPr lang="en-US" b="1" dirty="0"/>
              <a:t>Film screening or </a:t>
            </a:r>
            <a:r>
              <a:rPr lang="en-US" b="1" dirty="0" err="1"/>
              <a:t>dvd</a:t>
            </a:r>
            <a:endParaRPr lang="en-US" b="1" dirty="0"/>
          </a:p>
        </p:txBody>
      </p:sp>
      <p:sp>
        <p:nvSpPr>
          <p:cNvPr id="4" name="TextBox 3">
            <a:extLst>
              <a:ext uri="{FF2B5EF4-FFF2-40B4-BE49-F238E27FC236}">
                <a16:creationId xmlns:a16="http://schemas.microsoft.com/office/drawing/2014/main" id="{B3AD5823-B7CA-9E44-BED5-4326812332EE}"/>
              </a:ext>
            </a:extLst>
          </p:cNvPr>
          <p:cNvSpPr txBox="1"/>
          <p:nvPr/>
        </p:nvSpPr>
        <p:spPr>
          <a:xfrm>
            <a:off x="9640768" y="6231198"/>
            <a:ext cx="1569660" cy="369332"/>
          </a:xfrm>
          <a:prstGeom prst="rect">
            <a:avLst/>
          </a:prstGeom>
          <a:noFill/>
        </p:spPr>
        <p:txBody>
          <a:bodyPr wrap="none" rtlCol="0">
            <a:spAutoFit/>
          </a:bodyPr>
          <a:lstStyle/>
          <a:p>
            <a:r>
              <a:rPr lang="en-US" dirty="0">
                <a:solidFill>
                  <a:schemeClr val="bg1"/>
                </a:solidFill>
              </a:rPr>
              <a:t>CMOS 14.165</a:t>
            </a:r>
          </a:p>
        </p:txBody>
      </p:sp>
      <p:sp>
        <p:nvSpPr>
          <p:cNvPr id="6" name="TextBox 5">
            <a:extLst>
              <a:ext uri="{FF2B5EF4-FFF2-40B4-BE49-F238E27FC236}">
                <a16:creationId xmlns:a16="http://schemas.microsoft.com/office/drawing/2014/main" id="{FF9D65B5-4EEC-C24B-ABB4-2714FF40DB9D}"/>
              </a:ext>
            </a:extLst>
          </p:cNvPr>
          <p:cNvSpPr txBox="1"/>
          <p:nvPr/>
        </p:nvSpPr>
        <p:spPr>
          <a:xfrm>
            <a:off x="11287156" y="435669"/>
            <a:ext cx="434734" cy="369332"/>
          </a:xfrm>
          <a:prstGeom prst="rect">
            <a:avLst/>
          </a:prstGeom>
          <a:noFill/>
        </p:spPr>
        <p:txBody>
          <a:bodyPr wrap="none" rtlCol="0">
            <a:spAutoFit/>
          </a:bodyPr>
          <a:lstStyle/>
          <a:p>
            <a:r>
              <a:rPr lang="en-US" dirty="0">
                <a:solidFill>
                  <a:schemeClr val="bg1"/>
                </a:solidFill>
              </a:rPr>
              <a:t>35</a:t>
            </a:r>
          </a:p>
        </p:txBody>
      </p:sp>
      <p:sp>
        <p:nvSpPr>
          <p:cNvPr id="5" name="Rounded Rectangle 4">
            <a:extLst>
              <a:ext uri="{FF2B5EF4-FFF2-40B4-BE49-F238E27FC236}">
                <a16:creationId xmlns:a16="http://schemas.microsoft.com/office/drawing/2014/main" id="{79EEABC3-89DB-2741-9EB6-C605A8044828}"/>
              </a:ext>
            </a:extLst>
          </p:cNvPr>
          <p:cNvSpPr/>
          <p:nvPr/>
        </p:nvSpPr>
        <p:spPr>
          <a:xfrm>
            <a:off x="188662" y="3465002"/>
            <a:ext cx="9370117" cy="284930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solidFill>
                <a:schemeClr val="tx1"/>
              </a:solidFill>
            </a:endParaRPr>
          </a:p>
          <a:p>
            <a:endParaRPr lang="en-US" dirty="0">
              <a:solidFill>
                <a:schemeClr val="bg2"/>
              </a:solidFill>
            </a:endParaRPr>
          </a:p>
        </p:txBody>
      </p:sp>
      <p:sp>
        <p:nvSpPr>
          <p:cNvPr id="7" name="TextBox 6">
            <a:extLst>
              <a:ext uri="{FF2B5EF4-FFF2-40B4-BE49-F238E27FC236}">
                <a16:creationId xmlns:a16="http://schemas.microsoft.com/office/drawing/2014/main" id="{ABD8370B-56E2-C842-8384-68D37451F0EE}"/>
              </a:ext>
            </a:extLst>
          </p:cNvPr>
          <p:cNvSpPr txBox="1"/>
          <p:nvPr/>
        </p:nvSpPr>
        <p:spPr>
          <a:xfrm>
            <a:off x="622169" y="3619893"/>
            <a:ext cx="8814062" cy="2062103"/>
          </a:xfrm>
          <a:prstGeom prst="rect">
            <a:avLst/>
          </a:prstGeom>
          <a:noFill/>
        </p:spPr>
        <p:txBody>
          <a:bodyPr wrap="square" rtlCol="0">
            <a:spAutoFit/>
          </a:bodyPr>
          <a:lstStyle/>
          <a:p>
            <a:r>
              <a:rPr lang="en-US" sz="1600" b="1" dirty="0">
                <a:solidFill>
                  <a:schemeClr val="bg2"/>
                </a:solidFill>
              </a:rPr>
              <a:t>Note:</a:t>
            </a:r>
          </a:p>
          <a:p>
            <a:r>
              <a:rPr lang="en-US" sz="1600" i="1" baseline="30000" dirty="0">
                <a:effectLst/>
                <a:ea typeface="Arial" panose="020B0604020202020204" pitchFamily="34" charset="0"/>
              </a:rPr>
              <a:t>       </a:t>
            </a:r>
            <a:r>
              <a:rPr lang="en-US" sz="1600" baseline="30000" dirty="0">
                <a:effectLst/>
                <a:ea typeface="Arial" panose="020B0604020202020204" pitchFamily="34" charset="0"/>
              </a:rPr>
              <a:t> 6 </a:t>
            </a:r>
            <a:r>
              <a:rPr lang="en-US" sz="1600" i="1" dirty="0">
                <a:effectLst/>
                <a:ea typeface="Arial" panose="020B0604020202020204" pitchFamily="34" charset="0"/>
              </a:rPr>
              <a:t>Little Big Man</a:t>
            </a:r>
            <a:r>
              <a:rPr lang="en-US" sz="1600" i="1" dirty="0">
                <a:ea typeface="Arial" panose="020B0604020202020204" pitchFamily="34" charset="0"/>
              </a:rPr>
              <a:t>,</a:t>
            </a:r>
            <a:r>
              <a:rPr lang="en-US" sz="1600" dirty="0">
                <a:effectLst/>
                <a:ea typeface="Arial" panose="020B0604020202020204" pitchFamily="34" charset="0"/>
              </a:rPr>
              <a:t> Directed by Arthur Penn. </a:t>
            </a:r>
            <a:r>
              <a:rPr lang="en-US" sz="1600" dirty="0">
                <a:ea typeface="Arial" panose="020B0604020202020204" pitchFamily="34" charset="0"/>
              </a:rPr>
              <a:t>(</a:t>
            </a:r>
            <a:r>
              <a:rPr lang="en-US" sz="1600" dirty="0">
                <a:effectLst/>
                <a:ea typeface="Arial" panose="020B0604020202020204" pitchFamily="34" charset="0"/>
              </a:rPr>
              <a:t>National General Pictures, 1970).</a:t>
            </a:r>
          </a:p>
          <a:p>
            <a:endParaRPr lang="en-US" sz="1600" dirty="0"/>
          </a:p>
          <a:p>
            <a:r>
              <a:rPr lang="en-US" sz="1600" b="1" dirty="0">
                <a:solidFill>
                  <a:schemeClr val="bg2"/>
                </a:solidFill>
              </a:rPr>
              <a:t>Short Form:</a:t>
            </a:r>
          </a:p>
          <a:p>
            <a:r>
              <a:rPr lang="en-US" sz="1600" b="1" baseline="30000" dirty="0">
                <a:solidFill>
                  <a:schemeClr val="bg2"/>
                </a:solidFill>
                <a:effectLst/>
                <a:ea typeface="Arial" panose="020B0604020202020204" pitchFamily="34" charset="0"/>
              </a:rPr>
              <a:t>         </a:t>
            </a:r>
            <a:r>
              <a:rPr lang="en-US" sz="1600" baseline="30000" dirty="0">
                <a:effectLst/>
                <a:ea typeface="Arial" panose="020B0604020202020204" pitchFamily="34" charset="0"/>
              </a:rPr>
              <a:t>7 </a:t>
            </a:r>
            <a:r>
              <a:rPr lang="en-US" sz="1600" dirty="0">
                <a:effectLst/>
                <a:ea typeface="Arial" panose="020B0604020202020204" pitchFamily="34" charset="0"/>
              </a:rPr>
              <a:t>Penn, </a:t>
            </a:r>
            <a:r>
              <a:rPr lang="en-US" sz="1600" i="1" dirty="0">
                <a:effectLst/>
                <a:ea typeface="Arial" panose="020B0604020202020204" pitchFamily="34" charset="0"/>
              </a:rPr>
              <a:t>Little Big Man</a:t>
            </a:r>
            <a:r>
              <a:rPr lang="en-US" sz="1600" dirty="0">
                <a:effectLst/>
                <a:ea typeface="Arial" panose="020B0604020202020204" pitchFamily="34" charset="0"/>
              </a:rPr>
              <a:t>.</a:t>
            </a:r>
            <a:r>
              <a:rPr lang="en-US" sz="1600" dirty="0">
                <a:effectLst/>
              </a:rPr>
              <a:t> </a:t>
            </a:r>
          </a:p>
          <a:p>
            <a:endParaRPr lang="en-US" sz="1600" dirty="0"/>
          </a:p>
          <a:p>
            <a:r>
              <a:rPr lang="en-US" sz="1600" b="1" dirty="0">
                <a:solidFill>
                  <a:schemeClr val="bg2"/>
                </a:solidFill>
              </a:rPr>
              <a:t>Bibliography:</a:t>
            </a:r>
          </a:p>
          <a:p>
            <a:r>
              <a:rPr lang="en-US" sz="1600" dirty="0">
                <a:effectLst/>
                <a:ea typeface="Arial" panose="020B0604020202020204" pitchFamily="34" charset="0"/>
              </a:rPr>
              <a:t>Penn, Arthur, dir. </a:t>
            </a:r>
            <a:r>
              <a:rPr lang="en-US" sz="1600" i="1" dirty="0">
                <a:effectLst/>
                <a:ea typeface="Arial" panose="020B0604020202020204" pitchFamily="34" charset="0"/>
              </a:rPr>
              <a:t>Little Big Man</a:t>
            </a:r>
            <a:r>
              <a:rPr lang="en-US" sz="1600" dirty="0">
                <a:effectLst/>
                <a:ea typeface="Arial" panose="020B0604020202020204" pitchFamily="34" charset="0"/>
              </a:rPr>
              <a:t>. National General Pictures, 1970.</a:t>
            </a:r>
            <a:r>
              <a:rPr lang="en-US" sz="1600" dirty="0"/>
              <a:t> </a:t>
            </a:r>
          </a:p>
        </p:txBody>
      </p:sp>
      <p:pic>
        <p:nvPicPr>
          <p:cNvPr id="8" name="Picture 7" descr="A magazine cover with a person and person on it&#10;&#10;Description automatically generated with medium confidence">
            <a:extLst>
              <a:ext uri="{FF2B5EF4-FFF2-40B4-BE49-F238E27FC236}">
                <a16:creationId xmlns:a16="http://schemas.microsoft.com/office/drawing/2014/main" id="{E78D6354-038A-9847-8044-181EC242D8D2}"/>
              </a:ext>
            </a:extLst>
          </p:cNvPr>
          <p:cNvPicPr>
            <a:picLocks noChangeAspect="1"/>
          </p:cNvPicPr>
          <p:nvPr/>
        </p:nvPicPr>
        <p:blipFill>
          <a:blip r:embed="rId3"/>
          <a:stretch>
            <a:fillRect/>
          </a:stretch>
        </p:blipFill>
        <p:spPr>
          <a:xfrm>
            <a:off x="8428542" y="350044"/>
            <a:ext cx="2781886" cy="3701256"/>
          </a:xfrm>
          <a:prstGeom prst="rect">
            <a:avLst/>
          </a:prstGeom>
        </p:spPr>
      </p:pic>
    </p:spTree>
    <p:extLst>
      <p:ext uri="{BB962C8B-B14F-4D97-AF65-F5344CB8AC3E}">
        <p14:creationId xmlns:p14="http://schemas.microsoft.com/office/powerpoint/2010/main" val="7773488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6312D-70D2-6D44-BE06-60EDB656188E}"/>
              </a:ext>
            </a:extLst>
          </p:cNvPr>
          <p:cNvSpPr>
            <a:spLocks noGrp="1"/>
          </p:cNvSpPr>
          <p:nvPr>
            <p:ph type="title"/>
          </p:nvPr>
        </p:nvSpPr>
        <p:spPr>
          <a:xfrm>
            <a:off x="366883" y="553453"/>
            <a:ext cx="8283822" cy="1572126"/>
          </a:xfrm>
        </p:spPr>
        <p:txBody>
          <a:bodyPr>
            <a:normAutofit/>
          </a:bodyPr>
          <a:lstStyle/>
          <a:p>
            <a:r>
              <a:rPr lang="en-US" b="1" dirty="0"/>
              <a:t>ARCHIVAL FILM ONLINE</a:t>
            </a:r>
            <a:br>
              <a:rPr lang="en-US" dirty="0"/>
            </a:br>
            <a:endParaRPr lang="en-US" dirty="0"/>
          </a:p>
        </p:txBody>
      </p:sp>
      <p:sp>
        <p:nvSpPr>
          <p:cNvPr id="4" name="TextBox 3">
            <a:extLst>
              <a:ext uri="{FF2B5EF4-FFF2-40B4-BE49-F238E27FC236}">
                <a16:creationId xmlns:a16="http://schemas.microsoft.com/office/drawing/2014/main" id="{B8F6BE58-180A-2746-B24E-41BF8C9B73CB}"/>
              </a:ext>
            </a:extLst>
          </p:cNvPr>
          <p:cNvSpPr txBox="1"/>
          <p:nvPr/>
        </p:nvSpPr>
        <p:spPr>
          <a:xfrm>
            <a:off x="11287156" y="435669"/>
            <a:ext cx="434734" cy="369332"/>
          </a:xfrm>
          <a:prstGeom prst="rect">
            <a:avLst/>
          </a:prstGeom>
          <a:noFill/>
        </p:spPr>
        <p:txBody>
          <a:bodyPr wrap="none" rtlCol="0">
            <a:spAutoFit/>
          </a:bodyPr>
          <a:lstStyle/>
          <a:p>
            <a:r>
              <a:rPr lang="en-US" dirty="0">
                <a:solidFill>
                  <a:schemeClr val="bg1"/>
                </a:solidFill>
              </a:rPr>
              <a:t>36</a:t>
            </a:r>
          </a:p>
        </p:txBody>
      </p:sp>
      <p:sp>
        <p:nvSpPr>
          <p:cNvPr id="5" name="TextBox 4">
            <a:extLst>
              <a:ext uri="{FF2B5EF4-FFF2-40B4-BE49-F238E27FC236}">
                <a16:creationId xmlns:a16="http://schemas.microsoft.com/office/drawing/2014/main" id="{840B981E-671C-B248-A83F-919E9130EE39}"/>
              </a:ext>
            </a:extLst>
          </p:cNvPr>
          <p:cNvSpPr txBox="1"/>
          <p:nvPr/>
        </p:nvSpPr>
        <p:spPr>
          <a:xfrm>
            <a:off x="9542577" y="6182876"/>
            <a:ext cx="1569660" cy="369332"/>
          </a:xfrm>
          <a:prstGeom prst="rect">
            <a:avLst/>
          </a:prstGeom>
          <a:noFill/>
        </p:spPr>
        <p:txBody>
          <a:bodyPr wrap="none" rtlCol="0">
            <a:spAutoFit/>
          </a:bodyPr>
          <a:lstStyle/>
          <a:p>
            <a:r>
              <a:rPr lang="en-US" dirty="0">
                <a:solidFill>
                  <a:schemeClr val="bg1"/>
                </a:solidFill>
              </a:rPr>
              <a:t>CMOS 14.165</a:t>
            </a:r>
          </a:p>
        </p:txBody>
      </p:sp>
      <p:pic>
        <p:nvPicPr>
          <p:cNvPr id="8" name="Picture 7" descr="Graphical user interface, website&#10;&#10;Description automatically generated">
            <a:extLst>
              <a:ext uri="{FF2B5EF4-FFF2-40B4-BE49-F238E27FC236}">
                <a16:creationId xmlns:a16="http://schemas.microsoft.com/office/drawing/2014/main" id="{3FF0A5D9-61AD-5C49-BF1C-87D9454F21F6}"/>
              </a:ext>
            </a:extLst>
          </p:cNvPr>
          <p:cNvPicPr>
            <a:picLocks noChangeAspect="1"/>
          </p:cNvPicPr>
          <p:nvPr/>
        </p:nvPicPr>
        <p:blipFill>
          <a:blip r:embed="rId3"/>
          <a:stretch>
            <a:fillRect/>
          </a:stretch>
        </p:blipFill>
        <p:spPr>
          <a:xfrm>
            <a:off x="6415355" y="374596"/>
            <a:ext cx="4891750" cy="3568754"/>
          </a:xfrm>
          <a:prstGeom prst="rect">
            <a:avLst/>
          </a:prstGeom>
        </p:spPr>
      </p:pic>
      <p:sp>
        <p:nvSpPr>
          <p:cNvPr id="6" name="Rounded Rectangle 5">
            <a:extLst>
              <a:ext uri="{FF2B5EF4-FFF2-40B4-BE49-F238E27FC236}">
                <a16:creationId xmlns:a16="http://schemas.microsoft.com/office/drawing/2014/main" id="{934B41DB-4779-8546-95D1-D1B8BBF3184F}"/>
              </a:ext>
            </a:extLst>
          </p:cNvPr>
          <p:cNvSpPr/>
          <p:nvPr/>
        </p:nvSpPr>
        <p:spPr>
          <a:xfrm>
            <a:off x="648944" y="2834040"/>
            <a:ext cx="8001761" cy="369937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solidFill>
                <a:schemeClr val="tx1"/>
              </a:solidFill>
            </a:endParaRPr>
          </a:p>
          <a:p>
            <a:endParaRPr lang="en-US" dirty="0">
              <a:solidFill>
                <a:schemeClr val="bg2"/>
              </a:solidFill>
            </a:endParaRPr>
          </a:p>
        </p:txBody>
      </p:sp>
      <p:sp>
        <p:nvSpPr>
          <p:cNvPr id="7" name="TextBox 6">
            <a:extLst>
              <a:ext uri="{FF2B5EF4-FFF2-40B4-BE49-F238E27FC236}">
                <a16:creationId xmlns:a16="http://schemas.microsoft.com/office/drawing/2014/main" id="{A01EC5CF-5E6F-CC45-A53F-A614B43F1FDC}"/>
              </a:ext>
            </a:extLst>
          </p:cNvPr>
          <p:cNvSpPr txBox="1"/>
          <p:nvPr/>
        </p:nvSpPr>
        <p:spPr>
          <a:xfrm>
            <a:off x="845138" y="3174041"/>
            <a:ext cx="7719842" cy="3046988"/>
          </a:xfrm>
          <a:prstGeom prst="rect">
            <a:avLst/>
          </a:prstGeom>
          <a:noFill/>
        </p:spPr>
        <p:txBody>
          <a:bodyPr wrap="square" rtlCol="0">
            <a:spAutoFit/>
          </a:bodyPr>
          <a:lstStyle/>
          <a:p>
            <a:r>
              <a:rPr lang="en-US" sz="1600" b="1" dirty="0">
                <a:solidFill>
                  <a:schemeClr val="bg2"/>
                </a:solidFill>
              </a:rPr>
              <a:t>Note:</a:t>
            </a:r>
          </a:p>
          <a:p>
            <a:r>
              <a:rPr lang="en-US" sz="1600" baseline="30000" dirty="0">
                <a:effectLst/>
                <a:ea typeface="Arial" panose="020B0604020202020204" pitchFamily="34" charset="0"/>
              </a:rPr>
              <a:t>           10 </a:t>
            </a:r>
            <a:r>
              <a:rPr lang="en-US" sz="1600" dirty="0">
                <a:effectLst/>
                <a:ea typeface="Arial" panose="020B0604020202020204" pitchFamily="34" charset="0"/>
              </a:rPr>
              <a:t>Thomas A. Edison,</a:t>
            </a:r>
            <a:r>
              <a:rPr lang="en-US" sz="1600" i="1" dirty="0">
                <a:effectLst/>
                <a:ea typeface="Arial" panose="020B0604020202020204" pitchFamily="34" charset="0"/>
              </a:rPr>
              <a:t> Pilot Boats in New York Harbor</a:t>
            </a:r>
            <a:r>
              <a:rPr lang="en-US" sz="1600" dirty="0">
                <a:effectLst/>
                <a:ea typeface="Arial" panose="020B0604020202020204" pitchFamily="34" charset="0"/>
              </a:rPr>
              <a:t> (Thomas A. Edison, Inc., 1899), 35mm film, from Library of Congress, </a:t>
            </a:r>
            <a:r>
              <a:rPr lang="en-US" sz="1600" i="1" dirty="0">
                <a:effectLst/>
                <a:ea typeface="Arial" panose="020B0604020202020204" pitchFamily="34" charset="0"/>
              </a:rPr>
              <a:t>The Life of a City: Early Films of New York</a:t>
            </a:r>
            <a:r>
              <a:rPr lang="en-US" sz="1600" dirty="0">
                <a:effectLst/>
                <a:ea typeface="Arial" panose="020B0604020202020204" pitchFamily="34" charset="0"/>
              </a:rPr>
              <a:t>, 1898-1906. MPEG video, 0:48 at 15fps, https://</a:t>
            </a:r>
            <a:r>
              <a:rPr lang="en-US" sz="1600" dirty="0" err="1">
                <a:effectLst/>
                <a:ea typeface="Arial" panose="020B0604020202020204" pitchFamily="34" charset="0"/>
              </a:rPr>
              <a:t>www.loc.gov</a:t>
            </a:r>
            <a:r>
              <a:rPr lang="en-US" sz="1600" dirty="0">
                <a:effectLst/>
                <a:ea typeface="Arial" panose="020B0604020202020204" pitchFamily="34" charset="0"/>
              </a:rPr>
              <a:t>/item/00694407/.</a:t>
            </a:r>
            <a:endParaRPr lang="en-US" sz="1600" dirty="0"/>
          </a:p>
          <a:p>
            <a:endParaRPr lang="en-US" sz="1600" dirty="0"/>
          </a:p>
          <a:p>
            <a:r>
              <a:rPr lang="en-US" sz="1600" b="1" dirty="0">
                <a:solidFill>
                  <a:schemeClr val="bg2"/>
                </a:solidFill>
              </a:rPr>
              <a:t>Short Form</a:t>
            </a:r>
            <a:r>
              <a:rPr lang="en-US" sz="1600" dirty="0"/>
              <a:t>:</a:t>
            </a:r>
          </a:p>
          <a:p>
            <a:r>
              <a:rPr lang="en-US" sz="1600" baseline="30000" dirty="0">
                <a:effectLst/>
                <a:ea typeface="Arial" panose="020B0604020202020204" pitchFamily="34" charset="0"/>
              </a:rPr>
              <a:t>           11 </a:t>
            </a:r>
            <a:r>
              <a:rPr lang="en-US" sz="1600" dirty="0">
                <a:effectLst/>
                <a:ea typeface="Arial" panose="020B0604020202020204" pitchFamily="34" charset="0"/>
              </a:rPr>
              <a:t>Edison, </a:t>
            </a:r>
            <a:r>
              <a:rPr lang="en-US" sz="1600" i="1" dirty="0">
                <a:effectLst/>
                <a:ea typeface="Arial" panose="020B0604020202020204" pitchFamily="34" charset="0"/>
              </a:rPr>
              <a:t>Pilot Boats in New York Harbor</a:t>
            </a:r>
            <a:r>
              <a:rPr lang="en-US" sz="1600" dirty="0">
                <a:effectLst/>
                <a:ea typeface="Arial" panose="020B0604020202020204" pitchFamily="34" charset="0"/>
              </a:rPr>
              <a:t>.</a:t>
            </a:r>
            <a:r>
              <a:rPr lang="en-US" sz="1600" dirty="0">
                <a:effectLst/>
              </a:rPr>
              <a:t> </a:t>
            </a:r>
            <a:endParaRPr lang="en-US" sz="1600" dirty="0"/>
          </a:p>
          <a:p>
            <a:endParaRPr lang="en-US" sz="1600" dirty="0"/>
          </a:p>
          <a:p>
            <a:r>
              <a:rPr lang="en-US" sz="1600" b="1" dirty="0">
                <a:solidFill>
                  <a:schemeClr val="bg2"/>
                </a:solidFill>
              </a:rPr>
              <a:t>Bibliography:</a:t>
            </a:r>
          </a:p>
          <a:p>
            <a:pPr marL="0" marR="0">
              <a:spcBef>
                <a:spcPts val="0"/>
              </a:spcBef>
              <a:spcAft>
                <a:spcPts val="0"/>
              </a:spcAft>
            </a:pPr>
            <a:r>
              <a:rPr lang="en-US" sz="1600" dirty="0">
                <a:effectLst/>
                <a:ea typeface="Arial" panose="020B0604020202020204" pitchFamily="34" charset="0"/>
              </a:rPr>
              <a:t>Edison, Thomas A. </a:t>
            </a:r>
            <a:r>
              <a:rPr lang="en-US" sz="1600" i="1" dirty="0">
                <a:effectLst/>
                <a:ea typeface="Arial" panose="020B0604020202020204" pitchFamily="34" charset="0"/>
              </a:rPr>
              <a:t>Pilot Boats in New York Harbor.</a:t>
            </a:r>
            <a:r>
              <a:rPr lang="en-US" sz="1600" dirty="0">
                <a:effectLst/>
                <a:ea typeface="Arial" panose="020B0604020202020204" pitchFamily="34" charset="0"/>
              </a:rPr>
              <a:t> Thomas A. Edison, Inc., 1899. </a:t>
            </a:r>
          </a:p>
          <a:p>
            <a:pPr marL="0" marR="0">
              <a:spcBef>
                <a:spcPts val="0"/>
              </a:spcBef>
              <a:spcAft>
                <a:spcPts val="0"/>
              </a:spcAft>
            </a:pPr>
            <a:r>
              <a:rPr lang="en-US" sz="1600" dirty="0">
                <a:effectLst/>
                <a:ea typeface="Arial" panose="020B0604020202020204" pitchFamily="34" charset="0"/>
              </a:rPr>
              <a:t>       35mm film. Library of Congress, </a:t>
            </a:r>
            <a:r>
              <a:rPr lang="en-US" sz="1600" i="1" dirty="0">
                <a:effectLst/>
                <a:ea typeface="Arial" panose="020B0604020202020204" pitchFamily="34" charset="0"/>
              </a:rPr>
              <a:t>The Life of a City: Early Films of New York</a:t>
            </a:r>
            <a:r>
              <a:rPr lang="en-US" sz="1600" dirty="0">
                <a:effectLst/>
                <a:ea typeface="Arial" panose="020B0604020202020204" pitchFamily="34" charset="0"/>
              </a:rPr>
              <a:t>, </a:t>
            </a:r>
          </a:p>
          <a:p>
            <a:r>
              <a:rPr lang="en-US" sz="1600" dirty="0">
                <a:effectLst/>
                <a:ea typeface="Arial" panose="020B0604020202020204" pitchFamily="34" charset="0"/>
              </a:rPr>
              <a:t>       1898—1906. MPEG video, 0:48 at 15fps. https://</a:t>
            </a:r>
            <a:r>
              <a:rPr lang="en-US" sz="1600" dirty="0" err="1">
                <a:effectLst/>
                <a:ea typeface="Arial" panose="020B0604020202020204" pitchFamily="34" charset="0"/>
              </a:rPr>
              <a:t>www.loc.gov</a:t>
            </a:r>
            <a:r>
              <a:rPr lang="en-US" sz="1600" dirty="0">
                <a:effectLst/>
                <a:ea typeface="Arial" panose="020B0604020202020204" pitchFamily="34" charset="0"/>
              </a:rPr>
              <a:t>/item/00694407/.</a:t>
            </a:r>
            <a:endParaRPr lang="en-US" sz="1600" dirty="0"/>
          </a:p>
        </p:txBody>
      </p:sp>
    </p:spTree>
    <p:extLst>
      <p:ext uri="{BB962C8B-B14F-4D97-AF65-F5344CB8AC3E}">
        <p14:creationId xmlns:p14="http://schemas.microsoft.com/office/powerpoint/2010/main" val="14656461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28E7-B2BF-C544-9689-A1BB8FD8AE9E}"/>
              </a:ext>
            </a:extLst>
          </p:cNvPr>
          <p:cNvSpPr>
            <a:spLocks noGrp="1"/>
          </p:cNvSpPr>
          <p:nvPr>
            <p:ph type="title"/>
          </p:nvPr>
        </p:nvSpPr>
        <p:spPr>
          <a:xfrm>
            <a:off x="358344" y="543697"/>
            <a:ext cx="9945029" cy="1572126"/>
          </a:xfrm>
        </p:spPr>
        <p:txBody>
          <a:bodyPr/>
          <a:lstStyle/>
          <a:p>
            <a:r>
              <a:rPr lang="en-US" b="1" dirty="0"/>
              <a:t>Visual art viewed online</a:t>
            </a:r>
          </a:p>
        </p:txBody>
      </p:sp>
      <p:sp>
        <p:nvSpPr>
          <p:cNvPr id="4" name="TextBox 3">
            <a:extLst>
              <a:ext uri="{FF2B5EF4-FFF2-40B4-BE49-F238E27FC236}">
                <a16:creationId xmlns:a16="http://schemas.microsoft.com/office/drawing/2014/main" id="{CCAD3541-F388-A442-8117-47FCF657CEE7}"/>
              </a:ext>
            </a:extLst>
          </p:cNvPr>
          <p:cNvSpPr txBox="1"/>
          <p:nvPr/>
        </p:nvSpPr>
        <p:spPr>
          <a:xfrm>
            <a:off x="10011156" y="6237665"/>
            <a:ext cx="1569660" cy="369332"/>
          </a:xfrm>
          <a:prstGeom prst="rect">
            <a:avLst/>
          </a:prstGeom>
          <a:noFill/>
        </p:spPr>
        <p:txBody>
          <a:bodyPr wrap="none" rtlCol="0">
            <a:spAutoFit/>
          </a:bodyPr>
          <a:lstStyle/>
          <a:p>
            <a:r>
              <a:rPr lang="en-US" dirty="0">
                <a:solidFill>
                  <a:schemeClr val="bg1"/>
                </a:solidFill>
              </a:rPr>
              <a:t>CMOS 14.133</a:t>
            </a:r>
          </a:p>
        </p:txBody>
      </p:sp>
      <p:sp>
        <p:nvSpPr>
          <p:cNvPr id="6" name="TextBox 5">
            <a:extLst>
              <a:ext uri="{FF2B5EF4-FFF2-40B4-BE49-F238E27FC236}">
                <a16:creationId xmlns:a16="http://schemas.microsoft.com/office/drawing/2014/main" id="{7474F441-C16B-D14C-9C6D-EE6848C8F5DD}"/>
              </a:ext>
            </a:extLst>
          </p:cNvPr>
          <p:cNvSpPr txBox="1"/>
          <p:nvPr/>
        </p:nvSpPr>
        <p:spPr>
          <a:xfrm>
            <a:off x="11287156" y="435669"/>
            <a:ext cx="434734" cy="369332"/>
          </a:xfrm>
          <a:prstGeom prst="rect">
            <a:avLst/>
          </a:prstGeom>
          <a:noFill/>
        </p:spPr>
        <p:txBody>
          <a:bodyPr wrap="none" rtlCol="0">
            <a:spAutoFit/>
          </a:bodyPr>
          <a:lstStyle/>
          <a:p>
            <a:r>
              <a:rPr lang="en-US" dirty="0">
                <a:solidFill>
                  <a:schemeClr val="bg1"/>
                </a:solidFill>
              </a:rPr>
              <a:t>37</a:t>
            </a:r>
          </a:p>
        </p:txBody>
      </p:sp>
      <p:sp>
        <p:nvSpPr>
          <p:cNvPr id="8" name="Rounded Rectangle 7">
            <a:extLst>
              <a:ext uri="{FF2B5EF4-FFF2-40B4-BE49-F238E27FC236}">
                <a16:creationId xmlns:a16="http://schemas.microsoft.com/office/drawing/2014/main" id="{CA7AAA0C-105D-9542-A348-DABC29160E19}"/>
              </a:ext>
            </a:extLst>
          </p:cNvPr>
          <p:cNvSpPr/>
          <p:nvPr/>
        </p:nvSpPr>
        <p:spPr>
          <a:xfrm>
            <a:off x="357666" y="3388364"/>
            <a:ext cx="11476667" cy="284930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solidFill>
                <a:schemeClr val="tx1"/>
              </a:solidFill>
            </a:endParaRPr>
          </a:p>
          <a:p>
            <a:endParaRPr lang="en-US" dirty="0">
              <a:solidFill>
                <a:schemeClr val="bg2"/>
              </a:solidFill>
            </a:endParaRPr>
          </a:p>
        </p:txBody>
      </p:sp>
      <p:sp>
        <p:nvSpPr>
          <p:cNvPr id="9" name="TextBox 8">
            <a:extLst>
              <a:ext uri="{FF2B5EF4-FFF2-40B4-BE49-F238E27FC236}">
                <a16:creationId xmlns:a16="http://schemas.microsoft.com/office/drawing/2014/main" id="{3CBDA4D7-CE07-C748-B1EC-29A15DB35829}"/>
              </a:ext>
            </a:extLst>
          </p:cNvPr>
          <p:cNvSpPr txBox="1"/>
          <p:nvPr/>
        </p:nvSpPr>
        <p:spPr>
          <a:xfrm>
            <a:off x="660001" y="3520353"/>
            <a:ext cx="10449464" cy="2554545"/>
          </a:xfrm>
          <a:prstGeom prst="rect">
            <a:avLst/>
          </a:prstGeom>
          <a:noFill/>
        </p:spPr>
        <p:txBody>
          <a:bodyPr wrap="none" rtlCol="0">
            <a:spAutoFit/>
          </a:bodyPr>
          <a:lstStyle/>
          <a:p>
            <a:r>
              <a:rPr lang="en-US" sz="1600" b="1" dirty="0">
                <a:solidFill>
                  <a:schemeClr val="bg2"/>
                </a:solidFill>
              </a:rPr>
              <a:t>Note:</a:t>
            </a:r>
          </a:p>
          <a:p>
            <a:r>
              <a:rPr lang="en-US" sz="1600" baseline="30000" dirty="0"/>
              <a:t>                9 </a:t>
            </a:r>
            <a:r>
              <a:rPr lang="en-US" sz="1600" dirty="0"/>
              <a:t>Gustav Klimt, </a:t>
            </a:r>
            <a:r>
              <a:rPr lang="en-US" sz="1600" i="1" dirty="0"/>
              <a:t>Portrait of Adele Bloch-Bauer</a:t>
            </a:r>
            <a:r>
              <a:rPr lang="en-US" sz="1600" dirty="0"/>
              <a:t>, 1907, Oil on canvas, 140 cm x 140 cm, Neue Galerie, New York,</a:t>
            </a:r>
          </a:p>
          <a:p>
            <a:r>
              <a:rPr lang="en-US" sz="1600" dirty="0"/>
              <a:t>Object no. 2006.04, https://www.neuegalerie.org/content/adele-bloch-bauer-i. </a:t>
            </a:r>
          </a:p>
          <a:p>
            <a:endParaRPr lang="en-US" sz="1600" dirty="0"/>
          </a:p>
          <a:p>
            <a:r>
              <a:rPr lang="en-US" sz="1600" b="1" dirty="0">
                <a:solidFill>
                  <a:schemeClr val="bg2"/>
                </a:solidFill>
              </a:rPr>
              <a:t>Short Form:</a:t>
            </a:r>
          </a:p>
          <a:p>
            <a:r>
              <a:rPr lang="en-US" sz="1600" b="1" baseline="30000" dirty="0">
                <a:solidFill>
                  <a:schemeClr val="bg2"/>
                </a:solidFill>
              </a:rPr>
              <a:t>             </a:t>
            </a:r>
            <a:r>
              <a:rPr lang="en-US" sz="1600" baseline="30000" dirty="0"/>
              <a:t>10 </a:t>
            </a:r>
            <a:r>
              <a:rPr lang="en-US" sz="1600" dirty="0"/>
              <a:t>Klimt, </a:t>
            </a:r>
            <a:r>
              <a:rPr lang="en-US" sz="1600" i="1" dirty="0"/>
              <a:t>Portrait of Adele Bloch-Bauer</a:t>
            </a:r>
            <a:r>
              <a:rPr lang="en-US" sz="1600" dirty="0"/>
              <a:t>. </a:t>
            </a:r>
          </a:p>
          <a:p>
            <a:endParaRPr lang="en-US" sz="1600" dirty="0"/>
          </a:p>
          <a:p>
            <a:r>
              <a:rPr lang="en-US" sz="1600" b="1" dirty="0">
                <a:solidFill>
                  <a:schemeClr val="bg2"/>
                </a:solidFill>
              </a:rPr>
              <a:t>Bibliography:</a:t>
            </a:r>
          </a:p>
          <a:p>
            <a:r>
              <a:rPr lang="en-US" sz="1600" dirty="0"/>
              <a:t>Klimt, Gustav. </a:t>
            </a:r>
            <a:r>
              <a:rPr lang="en-US" sz="1600" i="1" dirty="0"/>
              <a:t>Portrait of Adele Bloch-Bauer</a:t>
            </a:r>
            <a:r>
              <a:rPr lang="en-US" sz="1600" dirty="0"/>
              <a:t>. 1907. 140 cm x 140 cm. Neue Galerie, New York, object no 2006.04. </a:t>
            </a:r>
          </a:p>
          <a:p>
            <a:r>
              <a:rPr lang="en-US" sz="1600" dirty="0"/>
              <a:t>       New York.  https://</a:t>
            </a:r>
            <a:r>
              <a:rPr lang="en-US" sz="1600" dirty="0" err="1"/>
              <a:t>www.neuegalerie.org</a:t>
            </a:r>
            <a:r>
              <a:rPr lang="en-US" sz="1600" dirty="0"/>
              <a:t>/content/</a:t>
            </a:r>
            <a:r>
              <a:rPr lang="en-US" sz="1600" dirty="0" err="1"/>
              <a:t>adele-bloch-bauer-i</a:t>
            </a:r>
            <a:r>
              <a:rPr lang="en-US" sz="1600" dirty="0"/>
              <a:t>.  </a:t>
            </a:r>
          </a:p>
        </p:txBody>
      </p:sp>
      <p:pic>
        <p:nvPicPr>
          <p:cNvPr id="5" name="Picture 4" descr="A picture containing text&#10;&#10;Description automatically generated">
            <a:extLst>
              <a:ext uri="{FF2B5EF4-FFF2-40B4-BE49-F238E27FC236}">
                <a16:creationId xmlns:a16="http://schemas.microsoft.com/office/drawing/2014/main" id="{7020B9F6-EE09-AD42-A1AE-52B905A1963B}"/>
              </a:ext>
            </a:extLst>
          </p:cNvPr>
          <p:cNvPicPr>
            <a:picLocks noChangeAspect="1"/>
          </p:cNvPicPr>
          <p:nvPr/>
        </p:nvPicPr>
        <p:blipFill>
          <a:blip r:embed="rId3"/>
          <a:stretch>
            <a:fillRect/>
          </a:stretch>
        </p:blipFill>
        <p:spPr>
          <a:xfrm>
            <a:off x="8135333" y="382171"/>
            <a:ext cx="2847960" cy="2847960"/>
          </a:xfrm>
          <a:prstGeom prst="rect">
            <a:avLst/>
          </a:prstGeom>
        </p:spPr>
      </p:pic>
    </p:spTree>
    <p:extLst>
      <p:ext uri="{BB962C8B-B14F-4D97-AF65-F5344CB8AC3E}">
        <p14:creationId xmlns:p14="http://schemas.microsoft.com/office/powerpoint/2010/main" val="20876194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6312D-70D2-6D44-BE06-60EDB656188E}"/>
              </a:ext>
            </a:extLst>
          </p:cNvPr>
          <p:cNvSpPr>
            <a:spLocks noGrp="1"/>
          </p:cNvSpPr>
          <p:nvPr>
            <p:ph type="title"/>
          </p:nvPr>
        </p:nvSpPr>
        <p:spPr>
          <a:xfrm>
            <a:off x="366883" y="553453"/>
            <a:ext cx="8283822" cy="1572126"/>
          </a:xfrm>
        </p:spPr>
        <p:txBody>
          <a:bodyPr>
            <a:normAutofit/>
          </a:bodyPr>
          <a:lstStyle/>
          <a:p>
            <a:r>
              <a:rPr lang="en-US" b="1"/>
              <a:t>Archival Photograph</a:t>
            </a:r>
            <a:endParaRPr lang="en-US" b="1" dirty="0"/>
          </a:p>
        </p:txBody>
      </p:sp>
      <p:sp>
        <p:nvSpPr>
          <p:cNvPr id="4" name="TextBox 3">
            <a:extLst>
              <a:ext uri="{FF2B5EF4-FFF2-40B4-BE49-F238E27FC236}">
                <a16:creationId xmlns:a16="http://schemas.microsoft.com/office/drawing/2014/main" id="{B8F6BE58-180A-2746-B24E-41BF8C9B73CB}"/>
              </a:ext>
            </a:extLst>
          </p:cNvPr>
          <p:cNvSpPr txBox="1"/>
          <p:nvPr/>
        </p:nvSpPr>
        <p:spPr>
          <a:xfrm>
            <a:off x="11287156" y="435669"/>
            <a:ext cx="434734" cy="369332"/>
          </a:xfrm>
          <a:prstGeom prst="rect">
            <a:avLst/>
          </a:prstGeom>
          <a:noFill/>
        </p:spPr>
        <p:txBody>
          <a:bodyPr wrap="none" rtlCol="0">
            <a:spAutoFit/>
          </a:bodyPr>
          <a:lstStyle/>
          <a:p>
            <a:r>
              <a:rPr lang="en-US" dirty="0">
                <a:solidFill>
                  <a:schemeClr val="bg1"/>
                </a:solidFill>
              </a:rPr>
              <a:t>38</a:t>
            </a:r>
          </a:p>
        </p:txBody>
      </p:sp>
      <p:pic>
        <p:nvPicPr>
          <p:cNvPr id="8" name="Picture 7" descr="A group of men standing in a factory&#10;&#10;Description automatically generated with low confidence">
            <a:extLst>
              <a:ext uri="{FF2B5EF4-FFF2-40B4-BE49-F238E27FC236}">
                <a16:creationId xmlns:a16="http://schemas.microsoft.com/office/drawing/2014/main" id="{AB27B841-1062-CF44-BD1F-1FA441195040}"/>
              </a:ext>
            </a:extLst>
          </p:cNvPr>
          <p:cNvPicPr>
            <a:picLocks noChangeAspect="1"/>
          </p:cNvPicPr>
          <p:nvPr/>
        </p:nvPicPr>
        <p:blipFill>
          <a:blip r:embed="rId3"/>
          <a:stretch>
            <a:fillRect/>
          </a:stretch>
        </p:blipFill>
        <p:spPr>
          <a:xfrm>
            <a:off x="8067472" y="496690"/>
            <a:ext cx="3219684" cy="2302751"/>
          </a:xfrm>
          <a:prstGeom prst="rect">
            <a:avLst/>
          </a:prstGeom>
        </p:spPr>
      </p:pic>
      <p:sp>
        <p:nvSpPr>
          <p:cNvPr id="5" name="TextBox 4">
            <a:extLst>
              <a:ext uri="{FF2B5EF4-FFF2-40B4-BE49-F238E27FC236}">
                <a16:creationId xmlns:a16="http://schemas.microsoft.com/office/drawing/2014/main" id="{BED4E171-294B-DE40-998C-CCED326693FC}"/>
              </a:ext>
            </a:extLst>
          </p:cNvPr>
          <p:cNvSpPr txBox="1"/>
          <p:nvPr/>
        </p:nvSpPr>
        <p:spPr>
          <a:xfrm>
            <a:off x="10168647" y="6099165"/>
            <a:ext cx="2023353" cy="646331"/>
          </a:xfrm>
          <a:prstGeom prst="rect">
            <a:avLst/>
          </a:prstGeom>
          <a:noFill/>
        </p:spPr>
        <p:txBody>
          <a:bodyPr wrap="square" rtlCol="0">
            <a:spAutoFit/>
          </a:bodyPr>
          <a:lstStyle/>
          <a:p>
            <a:r>
              <a:rPr lang="en-US" dirty="0">
                <a:solidFill>
                  <a:schemeClr val="bg1"/>
                </a:solidFill>
              </a:rPr>
              <a:t>CMOS 14.133</a:t>
            </a:r>
          </a:p>
          <a:p>
            <a:endParaRPr lang="en-US" dirty="0">
              <a:solidFill>
                <a:schemeClr val="bg1"/>
              </a:solidFill>
            </a:endParaRPr>
          </a:p>
        </p:txBody>
      </p:sp>
      <p:sp>
        <p:nvSpPr>
          <p:cNvPr id="7" name="Rounded Rectangle 6">
            <a:extLst>
              <a:ext uri="{FF2B5EF4-FFF2-40B4-BE49-F238E27FC236}">
                <a16:creationId xmlns:a16="http://schemas.microsoft.com/office/drawing/2014/main" id="{2ADA112D-5AAA-3B4A-935A-69A3A4BE5C37}"/>
              </a:ext>
            </a:extLst>
          </p:cNvPr>
          <p:cNvSpPr/>
          <p:nvPr/>
        </p:nvSpPr>
        <p:spPr>
          <a:xfrm>
            <a:off x="366883" y="2858674"/>
            <a:ext cx="10029994" cy="324049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solidFill>
                <a:schemeClr val="tx1"/>
              </a:solidFill>
            </a:endParaRPr>
          </a:p>
          <a:p>
            <a:endParaRPr lang="en-US" dirty="0">
              <a:solidFill>
                <a:schemeClr val="bg2"/>
              </a:solidFill>
            </a:endParaRPr>
          </a:p>
        </p:txBody>
      </p:sp>
      <p:sp>
        <p:nvSpPr>
          <p:cNvPr id="9" name="TextBox 8">
            <a:extLst>
              <a:ext uri="{FF2B5EF4-FFF2-40B4-BE49-F238E27FC236}">
                <a16:creationId xmlns:a16="http://schemas.microsoft.com/office/drawing/2014/main" id="{1EFA02A0-EED9-8C4D-A5E2-02AF347D9D74}"/>
              </a:ext>
            </a:extLst>
          </p:cNvPr>
          <p:cNvSpPr txBox="1"/>
          <p:nvPr/>
        </p:nvSpPr>
        <p:spPr>
          <a:xfrm>
            <a:off x="560069" y="2954975"/>
            <a:ext cx="9643621" cy="3293209"/>
          </a:xfrm>
          <a:prstGeom prst="rect">
            <a:avLst/>
          </a:prstGeom>
          <a:noFill/>
        </p:spPr>
        <p:txBody>
          <a:bodyPr wrap="square" rtlCol="0">
            <a:spAutoFit/>
          </a:bodyPr>
          <a:lstStyle/>
          <a:p>
            <a:r>
              <a:rPr lang="en-US" sz="1600" b="1" dirty="0">
                <a:solidFill>
                  <a:schemeClr val="bg2"/>
                </a:solidFill>
              </a:rPr>
              <a:t>Note:</a:t>
            </a:r>
          </a:p>
          <a:p>
            <a:r>
              <a:rPr lang="en-US" sz="1600" baseline="30000" dirty="0"/>
              <a:t>        1 </a:t>
            </a:r>
            <a:r>
              <a:rPr lang="en-US" sz="1600" dirty="0"/>
              <a:t>Lewis Hine, </a:t>
            </a:r>
            <a:r>
              <a:rPr lang="en-US" sz="1600" i="1" dirty="0"/>
              <a:t>Mill Children #440, South Carolina</a:t>
            </a:r>
            <a:r>
              <a:rPr lang="en-US" sz="1600" dirty="0"/>
              <a:t>, 1908, gelatin silver print, 11.9 x 16.9 cm (4 11/16 x 6 5/8 in.), Metropolitan Museum of Art, New York, object no. 2011.553.8, </a:t>
            </a:r>
            <a:r>
              <a:rPr lang="en-US" sz="1400" dirty="0"/>
              <a:t>https://www.metmuseum.org/art/collection/search/301920.</a:t>
            </a:r>
          </a:p>
          <a:p>
            <a:endParaRPr lang="en-US" sz="1600" dirty="0"/>
          </a:p>
          <a:p>
            <a:r>
              <a:rPr lang="en-US" sz="1600" b="1" dirty="0">
                <a:solidFill>
                  <a:schemeClr val="bg2"/>
                </a:solidFill>
              </a:rPr>
              <a:t>Short Form:</a:t>
            </a:r>
          </a:p>
          <a:p>
            <a:r>
              <a:rPr lang="en-US" sz="1600" b="1" baseline="30000" dirty="0">
                <a:solidFill>
                  <a:schemeClr val="bg2"/>
                </a:solidFill>
              </a:rPr>
              <a:t>         </a:t>
            </a:r>
            <a:r>
              <a:rPr lang="en-US" sz="1600" baseline="30000" dirty="0"/>
              <a:t>2 </a:t>
            </a:r>
            <a:r>
              <a:rPr lang="en-US" sz="1600" dirty="0"/>
              <a:t>Hine, </a:t>
            </a:r>
            <a:r>
              <a:rPr lang="en-US" sz="1600" i="1" dirty="0"/>
              <a:t>Mill Children #440</a:t>
            </a:r>
            <a:r>
              <a:rPr lang="en-US" sz="1600" dirty="0"/>
              <a:t>.</a:t>
            </a:r>
          </a:p>
          <a:p>
            <a:endParaRPr lang="en-US" sz="1600" dirty="0"/>
          </a:p>
          <a:p>
            <a:r>
              <a:rPr lang="en-US" sz="1600" b="1" dirty="0">
                <a:solidFill>
                  <a:schemeClr val="bg2"/>
                </a:solidFill>
              </a:rPr>
              <a:t>Bibliography:</a:t>
            </a:r>
          </a:p>
          <a:p>
            <a:r>
              <a:rPr lang="en-US" sz="1600" dirty="0"/>
              <a:t>Hine, Lewis. </a:t>
            </a:r>
            <a:r>
              <a:rPr lang="en-US" sz="1600" i="1" dirty="0"/>
              <a:t>Mill Children #440, South Carolina</a:t>
            </a:r>
            <a:r>
              <a:rPr lang="en-US" sz="1600" dirty="0"/>
              <a:t>. 1908. Gelatin silver print, 11.9 x </a:t>
            </a:r>
            <a:endParaRPr lang="en-US" sz="1400" dirty="0"/>
          </a:p>
          <a:p>
            <a:r>
              <a:rPr lang="en-US" sz="1600" dirty="0"/>
              <a:t>       16.9 cm (4 11/16 x 6 5/8 in.). Metropolitan Museum of Art, New York, object no. 2011.553.8. </a:t>
            </a:r>
            <a:endParaRPr lang="en-US" sz="1400" dirty="0"/>
          </a:p>
          <a:p>
            <a:r>
              <a:rPr lang="en-US" sz="1600" dirty="0"/>
              <a:t>       https://</a:t>
            </a:r>
            <a:r>
              <a:rPr lang="en-US" sz="1600" dirty="0" err="1"/>
              <a:t>www.metmuseum.org</a:t>
            </a:r>
            <a:r>
              <a:rPr lang="en-US" sz="1600" dirty="0"/>
              <a:t>/art/collection/search/301920.</a:t>
            </a:r>
            <a:endParaRPr lang="en-US" sz="1400" dirty="0">
              <a:latin typeface="Arial" panose="020B0604020202020204" pitchFamily="34" charset="0"/>
              <a:ea typeface="Arial" panose="020B0604020202020204" pitchFamily="34" charset="0"/>
              <a:cs typeface="Times New Roman" panose="02020603050405020304" pitchFamily="18" charset="0"/>
            </a:endParaRPr>
          </a:p>
          <a:p>
            <a:r>
              <a:rPr lang="en-US" dirty="0"/>
              <a:t> </a:t>
            </a:r>
          </a:p>
        </p:txBody>
      </p:sp>
    </p:spTree>
    <p:extLst>
      <p:ext uri="{BB962C8B-B14F-4D97-AF65-F5344CB8AC3E}">
        <p14:creationId xmlns:p14="http://schemas.microsoft.com/office/powerpoint/2010/main" val="1263698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28E7-B2BF-C544-9689-A1BB8FD8AE9E}"/>
              </a:ext>
            </a:extLst>
          </p:cNvPr>
          <p:cNvSpPr>
            <a:spLocks noGrp="1"/>
          </p:cNvSpPr>
          <p:nvPr>
            <p:ph type="title"/>
          </p:nvPr>
        </p:nvSpPr>
        <p:spPr>
          <a:xfrm>
            <a:off x="340468" y="292820"/>
            <a:ext cx="8206902" cy="1572126"/>
          </a:xfrm>
        </p:spPr>
        <p:txBody>
          <a:bodyPr>
            <a:normAutofit/>
          </a:bodyPr>
          <a:lstStyle/>
          <a:p>
            <a:r>
              <a:rPr lang="en-US" dirty="0"/>
              <a:t>NOTES AND BIBLIOGRAPHY</a:t>
            </a:r>
            <a:br>
              <a:rPr lang="en-US" dirty="0"/>
            </a:br>
            <a:r>
              <a:rPr lang="en-US" dirty="0"/>
              <a:t>(Footnotes)</a:t>
            </a:r>
          </a:p>
        </p:txBody>
      </p:sp>
      <p:sp>
        <p:nvSpPr>
          <p:cNvPr id="3" name="Text Placeholder 2">
            <a:extLst>
              <a:ext uri="{FF2B5EF4-FFF2-40B4-BE49-F238E27FC236}">
                <a16:creationId xmlns:a16="http://schemas.microsoft.com/office/drawing/2014/main" id="{8F2578CB-41AD-F34C-9565-C64A7D790B6A}"/>
              </a:ext>
            </a:extLst>
          </p:cNvPr>
          <p:cNvSpPr>
            <a:spLocks noGrp="1"/>
          </p:cNvSpPr>
          <p:nvPr>
            <p:ph type="body" sz="quarter" idx="14"/>
          </p:nvPr>
        </p:nvSpPr>
        <p:spPr>
          <a:xfrm>
            <a:off x="264173" y="2885298"/>
            <a:ext cx="6174829" cy="3899338"/>
          </a:xfrm>
        </p:spPr>
        <p:txBody>
          <a:bodyPr/>
          <a:lstStyle/>
          <a:p>
            <a:pPr marL="285750" lvl="0" indent="-285750">
              <a:buFont typeface="Arial" panose="020B0604020202020204" pitchFamily="34" charset="0"/>
              <a:buChar char="•"/>
            </a:pPr>
            <a:r>
              <a:rPr lang="en-US" sz="1600" dirty="0"/>
              <a:t>A footnote is a source citation at the “foot” of a page that corresponds to a raised “superscript” numeral at the end of quoted, paraphrased, or summarized content.</a:t>
            </a:r>
          </a:p>
          <a:p>
            <a:pPr marL="285750" lvl="0" indent="-285750">
              <a:buFont typeface="Arial" panose="020B0604020202020204" pitchFamily="34" charset="0"/>
              <a:buChar char="•"/>
            </a:pPr>
            <a:r>
              <a:rPr lang="en-US" sz="1600" dirty="0"/>
              <a:t>Microsoft Word auto-formats footnotes if you select from the “Insert” tab on a Mac or the “References” tab on a PC.</a:t>
            </a:r>
          </a:p>
          <a:p>
            <a:pPr marL="285750" lvl="0" indent="-285750">
              <a:buFont typeface="Arial" panose="020B0604020202020204" pitchFamily="34" charset="0"/>
              <a:buChar char="•"/>
            </a:pPr>
            <a:r>
              <a:rPr lang="en-US" sz="1600" dirty="0"/>
              <a:t>Include a page number in the footnote if a source is paginated.</a:t>
            </a:r>
          </a:p>
          <a:p>
            <a:pPr marL="285750" indent="-285750">
              <a:buFont typeface="Arial" panose="020B0604020202020204" pitchFamily="34" charset="0"/>
              <a:buChar char="•"/>
            </a:pPr>
            <a:r>
              <a:rPr lang="en-US" sz="1600" dirty="0"/>
              <a:t>Sources, such as scriptural texts, legal statutes, and court decisions, require citations in notes but not bibliographies.</a:t>
            </a:r>
          </a:p>
        </p:txBody>
      </p:sp>
      <p:sp>
        <p:nvSpPr>
          <p:cNvPr id="9" name="TextBox 8">
            <a:extLst>
              <a:ext uri="{FF2B5EF4-FFF2-40B4-BE49-F238E27FC236}">
                <a16:creationId xmlns:a16="http://schemas.microsoft.com/office/drawing/2014/main" id="{1BF82E50-B726-6F4F-9E58-900087FA401D}"/>
              </a:ext>
            </a:extLst>
          </p:cNvPr>
          <p:cNvSpPr txBox="1"/>
          <p:nvPr/>
        </p:nvSpPr>
        <p:spPr>
          <a:xfrm>
            <a:off x="9964295" y="6195848"/>
            <a:ext cx="1444626" cy="369332"/>
          </a:xfrm>
          <a:prstGeom prst="rect">
            <a:avLst/>
          </a:prstGeom>
          <a:noFill/>
        </p:spPr>
        <p:txBody>
          <a:bodyPr wrap="none" rtlCol="0">
            <a:spAutoFit/>
          </a:bodyPr>
          <a:lstStyle/>
          <a:p>
            <a:r>
              <a:rPr lang="en-US" dirty="0">
                <a:solidFill>
                  <a:schemeClr val="bg1"/>
                </a:solidFill>
              </a:rPr>
              <a:t>CMOS 13.46</a:t>
            </a:r>
          </a:p>
        </p:txBody>
      </p:sp>
      <p:sp>
        <p:nvSpPr>
          <p:cNvPr id="8" name="TextBox 7">
            <a:extLst>
              <a:ext uri="{FF2B5EF4-FFF2-40B4-BE49-F238E27FC236}">
                <a16:creationId xmlns:a16="http://schemas.microsoft.com/office/drawing/2014/main" id="{AB1C3518-F85B-6C41-94FE-566C2145A6E8}"/>
              </a:ext>
            </a:extLst>
          </p:cNvPr>
          <p:cNvSpPr txBox="1"/>
          <p:nvPr/>
        </p:nvSpPr>
        <p:spPr>
          <a:xfrm>
            <a:off x="11287156" y="435669"/>
            <a:ext cx="309700" cy="369332"/>
          </a:xfrm>
          <a:prstGeom prst="rect">
            <a:avLst/>
          </a:prstGeom>
          <a:noFill/>
        </p:spPr>
        <p:txBody>
          <a:bodyPr wrap="none" rtlCol="0">
            <a:spAutoFit/>
          </a:bodyPr>
          <a:lstStyle/>
          <a:p>
            <a:r>
              <a:rPr lang="en-US" dirty="0">
                <a:solidFill>
                  <a:schemeClr val="bg1"/>
                </a:solidFill>
              </a:rPr>
              <a:t>4</a:t>
            </a:r>
          </a:p>
        </p:txBody>
      </p:sp>
      <p:sp>
        <p:nvSpPr>
          <p:cNvPr id="10" name="Rectangle 9">
            <a:extLst>
              <a:ext uri="{FF2B5EF4-FFF2-40B4-BE49-F238E27FC236}">
                <a16:creationId xmlns:a16="http://schemas.microsoft.com/office/drawing/2014/main" id="{C7AF6ED6-E03D-9344-B619-5DFE2BDEAB94}"/>
              </a:ext>
            </a:extLst>
          </p:cNvPr>
          <p:cNvSpPr/>
          <p:nvPr/>
        </p:nvSpPr>
        <p:spPr>
          <a:xfrm>
            <a:off x="6252522" y="740077"/>
            <a:ext cx="4399865" cy="273338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a:lnSpc>
                <a:spcPct val="200000"/>
              </a:lnSpc>
              <a:spcBef>
                <a:spcPts val="0"/>
              </a:spcBef>
              <a:spcAft>
                <a:spcPts val="0"/>
              </a:spcAft>
            </a:pPr>
            <a:endParaRPr lang="en-US" sz="1400" dirty="0">
              <a:effectLst/>
              <a:latin typeface="Times" pitchFamily="2" charset="0"/>
              <a:ea typeface="MS Mincho" panose="02020609040205080304" pitchFamily="49" charset="-128"/>
              <a:cs typeface="Times New Roman" panose="02020603050405020304" pitchFamily="18" charset="0"/>
            </a:endParaRPr>
          </a:p>
        </p:txBody>
      </p:sp>
      <p:sp>
        <p:nvSpPr>
          <p:cNvPr id="13" name="Rectangle 12">
            <a:extLst>
              <a:ext uri="{FF2B5EF4-FFF2-40B4-BE49-F238E27FC236}">
                <a16:creationId xmlns:a16="http://schemas.microsoft.com/office/drawing/2014/main" id="{A2DE83CD-0E4A-7E41-AFEF-6A194195C448}"/>
              </a:ext>
            </a:extLst>
          </p:cNvPr>
          <p:cNvSpPr/>
          <p:nvPr/>
        </p:nvSpPr>
        <p:spPr>
          <a:xfrm>
            <a:off x="6470578" y="3886003"/>
            <a:ext cx="5238342" cy="211880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a:lnSpc>
                <a:spcPct val="200000"/>
              </a:lnSpc>
              <a:spcBef>
                <a:spcPts val="0"/>
              </a:spcBef>
              <a:spcAft>
                <a:spcPts val="0"/>
              </a:spcAft>
            </a:pPr>
            <a:endParaRPr lang="en-US" sz="1400" dirty="0">
              <a:effectLst/>
              <a:latin typeface="Times" pitchFamily="2" charset="0"/>
              <a:ea typeface="MS Mincho" panose="02020609040205080304" pitchFamily="49" charset="-128"/>
              <a:cs typeface="Times New Roman" panose="02020603050405020304" pitchFamily="18" charset="0"/>
            </a:endParaRPr>
          </a:p>
        </p:txBody>
      </p:sp>
      <p:sp>
        <p:nvSpPr>
          <p:cNvPr id="14" name="Text Box 2">
            <a:extLst>
              <a:ext uri="{FF2B5EF4-FFF2-40B4-BE49-F238E27FC236}">
                <a16:creationId xmlns:a16="http://schemas.microsoft.com/office/drawing/2014/main" id="{AB17926B-59BF-1748-963E-2A36A65C0F30}"/>
              </a:ext>
            </a:extLst>
          </p:cNvPr>
          <p:cNvSpPr txBox="1">
            <a:spLocks noChangeArrowheads="1"/>
          </p:cNvSpPr>
          <p:nvPr/>
        </p:nvSpPr>
        <p:spPr bwMode="auto">
          <a:xfrm>
            <a:off x="6427942" y="1143667"/>
            <a:ext cx="3993959" cy="192620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50000"/>
              </a:lnSpc>
              <a:spcBef>
                <a:spcPts val="0"/>
              </a:spcBef>
              <a:spcAft>
                <a:spcPts val="0"/>
              </a:spcAft>
            </a:pPr>
            <a:r>
              <a:rPr lang="en-US" sz="1600" dirty="0">
                <a:effectLst/>
                <a:latin typeface="+mj-lt"/>
                <a:ea typeface="Arial" panose="020B0604020202020204" pitchFamily="34" charset="0"/>
              </a:rPr>
              <a:t>Marie-Louise’s lineage presented her as dynastically potent, a term that encompasses the power of her descent, natal family, and the potential production of her womb.</a:t>
            </a:r>
            <a:r>
              <a:rPr lang="en-US" sz="1600" baseline="30000" dirty="0">
                <a:effectLst/>
                <a:latin typeface="+mj-lt"/>
                <a:ea typeface="Arial" panose="020B0604020202020204" pitchFamily="34" charset="0"/>
              </a:rPr>
              <a:t>4</a:t>
            </a:r>
            <a:endParaRPr lang="en-US" dirty="0">
              <a:effectLst/>
              <a:latin typeface="+mj-lt"/>
              <a:ea typeface="Arial" panose="020B0604020202020204" pitchFamily="34" charset="0"/>
            </a:endParaRPr>
          </a:p>
        </p:txBody>
      </p:sp>
      <p:sp>
        <p:nvSpPr>
          <p:cNvPr id="15" name="Text Box 14">
            <a:extLst>
              <a:ext uri="{FF2B5EF4-FFF2-40B4-BE49-F238E27FC236}">
                <a16:creationId xmlns:a16="http://schemas.microsoft.com/office/drawing/2014/main" id="{0997E2F0-F944-AC4A-91A5-20DFF49B72F7}"/>
              </a:ext>
            </a:extLst>
          </p:cNvPr>
          <p:cNvSpPr txBox="1"/>
          <p:nvPr/>
        </p:nvSpPr>
        <p:spPr>
          <a:xfrm>
            <a:off x="6538608" y="3983637"/>
            <a:ext cx="5045790" cy="1702659"/>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baseline="30000" dirty="0">
                <a:effectLst/>
                <a:latin typeface="+mj-lt"/>
                <a:ea typeface="Arial" panose="020B0604020202020204" pitchFamily="34" charset="0"/>
              </a:rPr>
              <a:t>           4 </a:t>
            </a:r>
            <a:r>
              <a:rPr lang="en-US" dirty="0">
                <a:effectLst/>
                <a:latin typeface="+mj-lt"/>
                <a:ea typeface="Arial" panose="020B0604020202020204" pitchFamily="34" charset="0"/>
              </a:rPr>
              <a:t>Lindsay Dunn, “Creating Napoleon’s Dynasty: Marie-Louise, House of Habsburg-Lorraine, and the Art of Statecraft,“ </a:t>
            </a:r>
            <a:r>
              <a:rPr lang="en-US" i="1" dirty="0">
                <a:effectLst/>
                <a:latin typeface="+mj-lt"/>
                <a:ea typeface="Arial" panose="020B0604020202020204" pitchFamily="34" charset="0"/>
              </a:rPr>
              <a:t>Eighteenth Century Studies</a:t>
            </a:r>
            <a:r>
              <a:rPr lang="en-US" dirty="0">
                <a:effectLst/>
                <a:latin typeface="+mj-lt"/>
                <a:ea typeface="Arial" panose="020B0604020202020204" pitchFamily="34" charset="0"/>
              </a:rPr>
              <a:t> 53, no. 2, 257. </a:t>
            </a:r>
            <a:r>
              <a:rPr lang="en-US" sz="1600" u="sng" dirty="0">
                <a:solidFill>
                  <a:srgbClr val="284F84"/>
                </a:solidFill>
                <a:effectLst/>
                <a:latin typeface="+mj-lt"/>
                <a:ea typeface="Arial" panose="020B0604020202020204" pitchFamily="34" charset="0"/>
                <a:hlinkClick r:id="rId3"/>
              </a:rPr>
              <a:t>doi:10.1353/ecs.2020.0008</a:t>
            </a:r>
            <a:r>
              <a:rPr lang="en-US" sz="1600" dirty="0">
                <a:solidFill>
                  <a:srgbClr val="0A0A0A"/>
                </a:solidFill>
                <a:effectLst/>
                <a:latin typeface="+mj-lt"/>
                <a:ea typeface="Arial" panose="020B0604020202020204" pitchFamily="34" charset="0"/>
              </a:rPr>
              <a:t>.</a:t>
            </a:r>
            <a:endParaRPr lang="en-US" dirty="0">
              <a:effectLst/>
              <a:latin typeface="+mj-lt"/>
              <a:ea typeface="Arial" panose="020B0604020202020204" pitchFamily="34" charset="0"/>
            </a:endParaRPr>
          </a:p>
        </p:txBody>
      </p:sp>
      <p:sp>
        <p:nvSpPr>
          <p:cNvPr id="16" name="Right Arrow 15">
            <a:extLst>
              <a:ext uri="{FF2B5EF4-FFF2-40B4-BE49-F238E27FC236}">
                <a16:creationId xmlns:a16="http://schemas.microsoft.com/office/drawing/2014/main" id="{7DCFDCB5-D674-9545-AE14-EA023AAF46AC}"/>
              </a:ext>
            </a:extLst>
          </p:cNvPr>
          <p:cNvSpPr/>
          <p:nvPr/>
        </p:nvSpPr>
        <p:spPr>
          <a:xfrm>
            <a:off x="6012059" y="3896711"/>
            <a:ext cx="978408" cy="37220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F6429643-CE80-244D-B920-2B975F48C7CB}"/>
              </a:ext>
            </a:extLst>
          </p:cNvPr>
          <p:cNvSpPr/>
          <p:nvPr/>
        </p:nvSpPr>
        <p:spPr>
          <a:xfrm rot="10800000">
            <a:off x="7568962" y="2601868"/>
            <a:ext cx="978408" cy="34058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19865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28E7-B2BF-C544-9689-A1BB8FD8AE9E}"/>
              </a:ext>
            </a:extLst>
          </p:cNvPr>
          <p:cNvSpPr>
            <a:spLocks noGrp="1"/>
          </p:cNvSpPr>
          <p:nvPr>
            <p:ph type="title"/>
          </p:nvPr>
        </p:nvSpPr>
        <p:spPr>
          <a:xfrm>
            <a:off x="307494" y="805001"/>
            <a:ext cx="8377882" cy="1572126"/>
          </a:xfrm>
        </p:spPr>
        <p:txBody>
          <a:bodyPr/>
          <a:lstStyle/>
          <a:p>
            <a:r>
              <a:rPr lang="en-US" altLang="en-US" b="1" cap="none">
                <a:latin typeface="Calibri Light" panose="020F0302020204030204" pitchFamily="34" charset="0"/>
                <a:ea typeface="Arial" panose="020B0604020202020204" pitchFamily="34" charset="0"/>
              </a:rPr>
              <a:t>HISTORICAL MAP</a:t>
            </a:r>
            <a:endParaRPr lang="en-US" b="1" dirty="0"/>
          </a:p>
        </p:txBody>
      </p:sp>
      <p:sp>
        <p:nvSpPr>
          <p:cNvPr id="6" name="TextBox 5">
            <a:extLst>
              <a:ext uri="{FF2B5EF4-FFF2-40B4-BE49-F238E27FC236}">
                <a16:creationId xmlns:a16="http://schemas.microsoft.com/office/drawing/2014/main" id="{1977788E-3043-134E-8BAD-22F26A687AA3}"/>
              </a:ext>
            </a:extLst>
          </p:cNvPr>
          <p:cNvSpPr txBox="1"/>
          <p:nvPr/>
        </p:nvSpPr>
        <p:spPr>
          <a:xfrm>
            <a:off x="9938553" y="6237665"/>
            <a:ext cx="2253447" cy="369332"/>
          </a:xfrm>
          <a:prstGeom prst="rect">
            <a:avLst/>
          </a:prstGeom>
          <a:noFill/>
        </p:spPr>
        <p:txBody>
          <a:bodyPr wrap="square" rtlCol="0">
            <a:spAutoFit/>
          </a:bodyPr>
          <a:lstStyle/>
          <a:p>
            <a:r>
              <a:rPr lang="en-US" dirty="0">
                <a:solidFill>
                  <a:schemeClr val="bg1"/>
                </a:solidFill>
              </a:rPr>
              <a:t>CMOS 14.135</a:t>
            </a:r>
          </a:p>
        </p:txBody>
      </p:sp>
      <p:sp>
        <p:nvSpPr>
          <p:cNvPr id="7" name="TextBox 6">
            <a:extLst>
              <a:ext uri="{FF2B5EF4-FFF2-40B4-BE49-F238E27FC236}">
                <a16:creationId xmlns:a16="http://schemas.microsoft.com/office/drawing/2014/main" id="{22555259-60BA-DE45-84B3-E07B8A6D4EA7}"/>
              </a:ext>
            </a:extLst>
          </p:cNvPr>
          <p:cNvSpPr txBox="1"/>
          <p:nvPr/>
        </p:nvSpPr>
        <p:spPr>
          <a:xfrm>
            <a:off x="11287156" y="435669"/>
            <a:ext cx="434734" cy="369332"/>
          </a:xfrm>
          <a:prstGeom prst="rect">
            <a:avLst/>
          </a:prstGeom>
          <a:noFill/>
        </p:spPr>
        <p:txBody>
          <a:bodyPr wrap="none" rtlCol="0">
            <a:spAutoFit/>
          </a:bodyPr>
          <a:lstStyle/>
          <a:p>
            <a:r>
              <a:rPr lang="en-US" dirty="0">
                <a:solidFill>
                  <a:schemeClr val="bg1"/>
                </a:solidFill>
              </a:rPr>
              <a:t>39</a:t>
            </a:r>
          </a:p>
        </p:txBody>
      </p:sp>
      <p:sp>
        <p:nvSpPr>
          <p:cNvPr id="8" name="Rounded Rectangle 7">
            <a:extLst>
              <a:ext uri="{FF2B5EF4-FFF2-40B4-BE49-F238E27FC236}">
                <a16:creationId xmlns:a16="http://schemas.microsoft.com/office/drawing/2014/main" id="{B24DD8EB-7B27-6548-A637-171A9D6DE467}"/>
              </a:ext>
            </a:extLst>
          </p:cNvPr>
          <p:cNvSpPr/>
          <p:nvPr/>
        </p:nvSpPr>
        <p:spPr>
          <a:xfrm>
            <a:off x="307494" y="3203698"/>
            <a:ext cx="9370117" cy="284930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solidFill>
                <a:schemeClr val="tx1"/>
              </a:solidFill>
            </a:endParaRPr>
          </a:p>
          <a:p>
            <a:endParaRPr lang="en-US" dirty="0">
              <a:solidFill>
                <a:schemeClr val="bg2"/>
              </a:solidFill>
            </a:endParaRPr>
          </a:p>
        </p:txBody>
      </p:sp>
      <p:sp>
        <p:nvSpPr>
          <p:cNvPr id="9" name="TextBox 8">
            <a:extLst>
              <a:ext uri="{FF2B5EF4-FFF2-40B4-BE49-F238E27FC236}">
                <a16:creationId xmlns:a16="http://schemas.microsoft.com/office/drawing/2014/main" id="{B8E9F225-A227-F641-821B-0F3E60B04E74}"/>
              </a:ext>
            </a:extLst>
          </p:cNvPr>
          <p:cNvSpPr txBox="1"/>
          <p:nvPr/>
        </p:nvSpPr>
        <p:spPr>
          <a:xfrm>
            <a:off x="486845" y="3324047"/>
            <a:ext cx="8864871" cy="2882840"/>
          </a:xfrm>
          <a:prstGeom prst="rect">
            <a:avLst/>
          </a:prstGeom>
          <a:noFill/>
        </p:spPr>
        <p:txBody>
          <a:bodyPr wrap="square" rtlCol="0">
            <a:spAutoFit/>
          </a:bodyPr>
          <a:lstStyle/>
          <a:p>
            <a:r>
              <a:rPr lang="en-US" sz="1400" b="1" dirty="0">
                <a:solidFill>
                  <a:schemeClr val="bg2"/>
                </a:solidFill>
              </a:rPr>
              <a:t>Note:</a:t>
            </a:r>
          </a:p>
          <a:p>
            <a:endParaRPr lang="en-US" sz="1400" baseline="30000" dirty="0">
              <a:latin typeface="Arial" panose="020B0604020202020204" pitchFamily="34" charset="0"/>
              <a:cs typeface="Arial" panose="020B0604020202020204" pitchFamily="34" charset="0"/>
            </a:endParaRPr>
          </a:p>
          <a:p>
            <a:r>
              <a:rPr lang="en-US" sz="1400" baseline="30000" dirty="0">
                <a:cs typeface="Arial" panose="020B0604020202020204" pitchFamily="34" charset="0"/>
              </a:rPr>
              <a:t>         1 </a:t>
            </a:r>
            <a:r>
              <a:rPr lang="en-US" sz="1400" dirty="0">
                <a:cs typeface="Arial" panose="020B0604020202020204" pitchFamily="34" charset="0"/>
              </a:rPr>
              <a:t>John Cary, cartographer, </a:t>
            </a:r>
            <a:r>
              <a:rPr lang="en-US" sz="1400" i="1" dirty="0">
                <a:cs typeface="Arial" panose="020B0604020202020204" pitchFamily="34" charset="0"/>
              </a:rPr>
              <a:t>A New Map of America From the Latest Authorities</a:t>
            </a:r>
            <a:r>
              <a:rPr lang="en-US" sz="1400" dirty="0">
                <a:cs typeface="Arial" panose="020B0604020202020204" pitchFamily="34" charset="0"/>
              </a:rPr>
              <a:t>, 1819, 44.6 x 51 cm, George T. Abell Map Collection, Texas Christian University, https://</a:t>
            </a:r>
            <a:r>
              <a:rPr lang="en-US" sz="1400" dirty="0" err="1">
                <a:cs typeface="Arial" panose="020B0604020202020204" pitchFamily="34" charset="0"/>
              </a:rPr>
              <a:t>repository.tcu.edu</a:t>
            </a:r>
            <a:r>
              <a:rPr lang="en-US" sz="1400" dirty="0">
                <a:cs typeface="Arial" panose="020B0604020202020204" pitchFamily="34" charset="0"/>
              </a:rPr>
              <a:t>/handle/116099117/11579.</a:t>
            </a:r>
          </a:p>
          <a:p>
            <a:endParaRPr lang="en-US" sz="1400" dirty="0"/>
          </a:p>
          <a:p>
            <a:r>
              <a:rPr lang="en-US" sz="1400" b="1" dirty="0">
                <a:solidFill>
                  <a:schemeClr val="bg2"/>
                </a:solidFill>
              </a:rPr>
              <a:t>Short Form:</a:t>
            </a:r>
          </a:p>
          <a:p>
            <a:r>
              <a:rPr lang="en-US" sz="1400" b="1" baseline="30000" dirty="0">
                <a:solidFill>
                  <a:schemeClr val="bg2"/>
                </a:solidFill>
                <a:cs typeface="Arial" panose="020B0604020202020204" pitchFamily="34" charset="0"/>
              </a:rPr>
              <a:t>         </a:t>
            </a:r>
            <a:r>
              <a:rPr lang="en-US" sz="1400" baseline="30000" dirty="0">
                <a:cs typeface="Arial" panose="020B0604020202020204" pitchFamily="34" charset="0"/>
              </a:rPr>
              <a:t>2 </a:t>
            </a:r>
            <a:r>
              <a:rPr lang="en-US" sz="1400" dirty="0">
                <a:cs typeface="Arial" panose="020B0604020202020204" pitchFamily="34" charset="0"/>
              </a:rPr>
              <a:t>Cary, </a:t>
            </a:r>
            <a:r>
              <a:rPr lang="en-US" sz="1400" i="1" dirty="0">
                <a:cs typeface="Arial" panose="020B0604020202020204" pitchFamily="34" charset="0"/>
              </a:rPr>
              <a:t>A New Map of America</a:t>
            </a:r>
            <a:r>
              <a:rPr lang="en-US" sz="1400" dirty="0">
                <a:cs typeface="Arial" panose="020B0604020202020204" pitchFamily="34" charset="0"/>
              </a:rPr>
              <a:t>.</a:t>
            </a:r>
          </a:p>
          <a:p>
            <a:endParaRPr lang="en-US" sz="1400" dirty="0"/>
          </a:p>
          <a:p>
            <a:r>
              <a:rPr lang="en-US" sz="1400" b="1" dirty="0">
                <a:solidFill>
                  <a:schemeClr val="bg2"/>
                </a:solidFill>
              </a:rPr>
              <a:t>Bibliography: </a:t>
            </a:r>
          </a:p>
          <a:p>
            <a:r>
              <a:rPr lang="en-US" sz="1400" dirty="0">
                <a:cs typeface="Arial" panose="020B0604020202020204" pitchFamily="34" charset="0"/>
              </a:rPr>
              <a:t>Cary, John. </a:t>
            </a:r>
            <a:r>
              <a:rPr lang="en-US" sz="1400" i="1" dirty="0">
                <a:cs typeface="Arial" panose="020B0604020202020204" pitchFamily="34" charset="0"/>
              </a:rPr>
              <a:t>A New Map of America From the Latest Authorities</a:t>
            </a:r>
            <a:r>
              <a:rPr lang="en-US" sz="1400" dirty="0">
                <a:cs typeface="Arial" panose="020B0604020202020204" pitchFamily="34" charset="0"/>
              </a:rPr>
              <a:t>. 1819. 44.6 x 51 cm. </a:t>
            </a:r>
            <a:endParaRPr lang="en-US" sz="1200" dirty="0">
              <a:cs typeface="Arial" panose="020B0604020202020204" pitchFamily="34" charset="0"/>
            </a:endParaRPr>
          </a:p>
          <a:p>
            <a:r>
              <a:rPr lang="en-US" sz="1400" dirty="0">
                <a:cs typeface="Arial" panose="020B0604020202020204" pitchFamily="34" charset="0"/>
              </a:rPr>
              <a:t>       George T. Abell Map Collection, Mary </a:t>
            </a:r>
            <a:r>
              <a:rPr lang="en-US" sz="1400" dirty="0" err="1">
                <a:cs typeface="Arial" panose="020B0604020202020204" pitchFamily="34" charset="0"/>
              </a:rPr>
              <a:t>Couts</a:t>
            </a:r>
            <a:r>
              <a:rPr lang="en-US" sz="1400" dirty="0">
                <a:cs typeface="Arial" panose="020B0604020202020204" pitchFamily="34" charset="0"/>
              </a:rPr>
              <a:t> Burnett Library, Texas Christian University. </a:t>
            </a:r>
          </a:p>
          <a:p>
            <a:r>
              <a:rPr lang="en-US" sz="1400" dirty="0">
                <a:cs typeface="Arial" panose="020B0604020202020204" pitchFamily="34" charset="0"/>
              </a:rPr>
              <a:t>       https://</a:t>
            </a:r>
            <a:r>
              <a:rPr lang="en-US" sz="1400" dirty="0" err="1">
                <a:cs typeface="Arial" panose="020B0604020202020204" pitchFamily="34" charset="0"/>
              </a:rPr>
              <a:t>repository.tcu.edu</a:t>
            </a:r>
            <a:r>
              <a:rPr lang="en-US" sz="1400" dirty="0">
                <a:cs typeface="Arial" panose="020B0604020202020204" pitchFamily="34" charset="0"/>
              </a:rPr>
              <a:t>/handle/116099117/11579.</a:t>
            </a:r>
          </a:p>
          <a:p>
            <a:endParaRPr lang="en-US" dirty="0"/>
          </a:p>
        </p:txBody>
      </p:sp>
      <p:pic>
        <p:nvPicPr>
          <p:cNvPr id="4" name="Picture 3">
            <a:extLst>
              <a:ext uri="{FF2B5EF4-FFF2-40B4-BE49-F238E27FC236}">
                <a16:creationId xmlns:a16="http://schemas.microsoft.com/office/drawing/2014/main" id="{5964E4CE-74B1-6B47-A2E8-053C10BC7CF6}"/>
              </a:ext>
            </a:extLst>
          </p:cNvPr>
          <p:cNvPicPr>
            <a:picLocks noChangeAspect="1"/>
          </p:cNvPicPr>
          <p:nvPr/>
        </p:nvPicPr>
        <p:blipFill>
          <a:blip r:embed="rId3"/>
          <a:srcRect/>
          <a:stretch/>
        </p:blipFill>
        <p:spPr>
          <a:xfrm>
            <a:off x="7210537" y="428632"/>
            <a:ext cx="3557947" cy="3120717"/>
          </a:xfrm>
          <a:prstGeom prst="rect">
            <a:avLst/>
          </a:prstGeom>
        </p:spPr>
      </p:pic>
    </p:spTree>
    <p:extLst>
      <p:ext uri="{BB962C8B-B14F-4D97-AF65-F5344CB8AC3E}">
        <p14:creationId xmlns:p14="http://schemas.microsoft.com/office/powerpoint/2010/main" val="41533578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24B41-8761-2348-89B1-8E685CE36CF1}"/>
              </a:ext>
            </a:extLst>
          </p:cNvPr>
          <p:cNvSpPr>
            <a:spLocks noGrp="1"/>
          </p:cNvSpPr>
          <p:nvPr>
            <p:ph type="title"/>
          </p:nvPr>
        </p:nvSpPr>
        <p:spPr/>
        <p:txBody>
          <a:bodyPr/>
          <a:lstStyle/>
          <a:p>
            <a:r>
              <a:rPr lang="en-US" b="1" dirty="0"/>
              <a:t>SCRIPTURAL TEXTS</a:t>
            </a:r>
          </a:p>
        </p:txBody>
      </p:sp>
      <p:sp>
        <p:nvSpPr>
          <p:cNvPr id="5" name="Rounded Rectangle 4">
            <a:extLst>
              <a:ext uri="{FF2B5EF4-FFF2-40B4-BE49-F238E27FC236}">
                <a16:creationId xmlns:a16="http://schemas.microsoft.com/office/drawing/2014/main" id="{86BC8E47-A305-9147-8EA3-4D7444BD737E}"/>
              </a:ext>
            </a:extLst>
          </p:cNvPr>
          <p:cNvSpPr/>
          <p:nvPr/>
        </p:nvSpPr>
        <p:spPr>
          <a:xfrm>
            <a:off x="575905" y="3167406"/>
            <a:ext cx="6626917" cy="286981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solidFill>
                <a:schemeClr val="tx1"/>
              </a:solidFill>
            </a:endParaRPr>
          </a:p>
          <a:p>
            <a:endParaRPr lang="en-US" dirty="0">
              <a:solidFill>
                <a:schemeClr val="bg2"/>
              </a:solidFill>
            </a:endParaRPr>
          </a:p>
        </p:txBody>
      </p:sp>
      <p:sp>
        <p:nvSpPr>
          <p:cNvPr id="6" name="TextBox 5">
            <a:extLst>
              <a:ext uri="{FF2B5EF4-FFF2-40B4-BE49-F238E27FC236}">
                <a16:creationId xmlns:a16="http://schemas.microsoft.com/office/drawing/2014/main" id="{E6992C48-280F-DA4E-8A99-A2B51FE2C7B5}"/>
              </a:ext>
            </a:extLst>
          </p:cNvPr>
          <p:cNvSpPr txBox="1"/>
          <p:nvPr/>
        </p:nvSpPr>
        <p:spPr>
          <a:xfrm>
            <a:off x="943706" y="3596031"/>
            <a:ext cx="5777016" cy="2062103"/>
          </a:xfrm>
          <a:prstGeom prst="rect">
            <a:avLst/>
          </a:prstGeom>
          <a:noFill/>
        </p:spPr>
        <p:txBody>
          <a:bodyPr wrap="square" rtlCol="0">
            <a:spAutoFit/>
          </a:bodyPr>
          <a:lstStyle/>
          <a:p>
            <a:r>
              <a:rPr lang="en-US" sz="1600" b="1" dirty="0">
                <a:solidFill>
                  <a:schemeClr val="bg2"/>
                </a:solidFill>
              </a:rPr>
              <a:t>Note:</a:t>
            </a:r>
          </a:p>
          <a:p>
            <a:r>
              <a:rPr lang="en-US" sz="1600" baseline="30000" dirty="0">
                <a:effectLst/>
                <a:ea typeface="Arial" panose="020B0604020202020204" pitchFamily="34" charset="0"/>
              </a:rPr>
              <a:t>       7 </a:t>
            </a:r>
            <a:r>
              <a:rPr lang="en-US" sz="1600" dirty="0">
                <a:effectLst/>
                <a:ea typeface="Arial" panose="020B0604020202020204" pitchFamily="34" charset="0"/>
              </a:rPr>
              <a:t>Proverbs 1:1 (King James Version).</a:t>
            </a:r>
            <a:endParaRPr lang="en-US" sz="1600" dirty="0"/>
          </a:p>
          <a:p>
            <a:endParaRPr lang="en-US" sz="1600" dirty="0"/>
          </a:p>
          <a:p>
            <a:r>
              <a:rPr lang="en-US" sz="1600" b="1" dirty="0">
                <a:solidFill>
                  <a:schemeClr val="bg2"/>
                </a:solidFill>
              </a:rPr>
              <a:t>Short Form:</a:t>
            </a:r>
          </a:p>
          <a:p>
            <a:r>
              <a:rPr lang="en-US" sz="1600" b="1" baseline="30000" dirty="0">
                <a:solidFill>
                  <a:schemeClr val="bg2"/>
                </a:solidFill>
                <a:effectLst/>
                <a:ea typeface="Arial" panose="020B0604020202020204" pitchFamily="34" charset="0"/>
              </a:rPr>
              <a:t>      </a:t>
            </a:r>
            <a:r>
              <a:rPr lang="en-US" sz="1600" baseline="30000" dirty="0">
                <a:effectLst/>
                <a:ea typeface="Arial" panose="020B0604020202020204" pitchFamily="34" charset="0"/>
              </a:rPr>
              <a:t>8 </a:t>
            </a:r>
            <a:r>
              <a:rPr lang="en-US" sz="1600" dirty="0">
                <a:effectLst/>
                <a:ea typeface="Arial" panose="020B0604020202020204" pitchFamily="34" charset="0"/>
              </a:rPr>
              <a:t>Proverbs 1:1.</a:t>
            </a:r>
            <a:r>
              <a:rPr lang="en-US" sz="1600" dirty="0">
                <a:effectLst/>
              </a:rPr>
              <a:t> </a:t>
            </a:r>
            <a:endParaRPr lang="en-US" sz="1600" dirty="0"/>
          </a:p>
          <a:p>
            <a:endParaRPr lang="en-US" sz="1600" dirty="0"/>
          </a:p>
          <a:p>
            <a:r>
              <a:rPr lang="en-US" sz="1600" b="1" dirty="0">
                <a:solidFill>
                  <a:schemeClr val="bg2"/>
                </a:solidFill>
              </a:rPr>
              <a:t>Bibliography:</a:t>
            </a:r>
          </a:p>
          <a:p>
            <a:r>
              <a:rPr lang="en-US" sz="1600" dirty="0">
                <a:ea typeface="Arial" panose="020B0604020202020204" pitchFamily="34" charset="0"/>
              </a:rPr>
              <a:t>    </a:t>
            </a:r>
            <a:r>
              <a:rPr lang="en-US" sz="1600" dirty="0">
                <a:effectLst/>
                <a:ea typeface="Arial" panose="020B0604020202020204" pitchFamily="34" charset="0"/>
              </a:rPr>
              <a:t>Not usually included in bibliography</a:t>
            </a:r>
            <a:r>
              <a:rPr lang="en-US" sz="1600" dirty="0"/>
              <a:t> </a:t>
            </a:r>
          </a:p>
        </p:txBody>
      </p:sp>
      <p:pic>
        <p:nvPicPr>
          <p:cNvPr id="4" name="Picture 3" descr="A picture containing text&#10;&#10;Description automatically generated">
            <a:extLst>
              <a:ext uri="{FF2B5EF4-FFF2-40B4-BE49-F238E27FC236}">
                <a16:creationId xmlns:a16="http://schemas.microsoft.com/office/drawing/2014/main" id="{85182172-7D80-7C4C-A2D3-AD9D1F1C9A1D}"/>
              </a:ext>
            </a:extLst>
          </p:cNvPr>
          <p:cNvPicPr>
            <a:picLocks noChangeAspect="1"/>
          </p:cNvPicPr>
          <p:nvPr/>
        </p:nvPicPr>
        <p:blipFill>
          <a:blip r:embed="rId3"/>
          <a:stretch>
            <a:fillRect/>
          </a:stretch>
        </p:blipFill>
        <p:spPr>
          <a:xfrm>
            <a:off x="6129531" y="1446087"/>
            <a:ext cx="4903957" cy="3296894"/>
          </a:xfrm>
          <a:prstGeom prst="rect">
            <a:avLst/>
          </a:prstGeom>
        </p:spPr>
      </p:pic>
      <p:sp>
        <p:nvSpPr>
          <p:cNvPr id="7" name="TextBox 6">
            <a:extLst>
              <a:ext uri="{FF2B5EF4-FFF2-40B4-BE49-F238E27FC236}">
                <a16:creationId xmlns:a16="http://schemas.microsoft.com/office/drawing/2014/main" id="{C75B5042-E8B3-854D-A98A-E31748E7C988}"/>
              </a:ext>
            </a:extLst>
          </p:cNvPr>
          <p:cNvSpPr txBox="1"/>
          <p:nvPr/>
        </p:nvSpPr>
        <p:spPr>
          <a:xfrm>
            <a:off x="9422606" y="6122194"/>
            <a:ext cx="1569660" cy="369332"/>
          </a:xfrm>
          <a:prstGeom prst="rect">
            <a:avLst/>
          </a:prstGeom>
          <a:noFill/>
        </p:spPr>
        <p:txBody>
          <a:bodyPr wrap="none" rtlCol="0">
            <a:spAutoFit/>
          </a:bodyPr>
          <a:lstStyle/>
          <a:p>
            <a:r>
              <a:rPr lang="en-US" dirty="0">
                <a:solidFill>
                  <a:schemeClr val="bg1"/>
                </a:solidFill>
              </a:rPr>
              <a:t>CMOS 14.140</a:t>
            </a:r>
          </a:p>
        </p:txBody>
      </p:sp>
      <p:sp>
        <p:nvSpPr>
          <p:cNvPr id="3" name="TextBox 2">
            <a:extLst>
              <a:ext uri="{FF2B5EF4-FFF2-40B4-BE49-F238E27FC236}">
                <a16:creationId xmlns:a16="http://schemas.microsoft.com/office/drawing/2014/main" id="{8F214468-D3E1-724D-B7BB-E74A5D99B83C}"/>
              </a:ext>
            </a:extLst>
          </p:cNvPr>
          <p:cNvSpPr txBox="1"/>
          <p:nvPr/>
        </p:nvSpPr>
        <p:spPr>
          <a:xfrm>
            <a:off x="11192970" y="457199"/>
            <a:ext cx="434734" cy="369332"/>
          </a:xfrm>
          <a:prstGeom prst="rect">
            <a:avLst/>
          </a:prstGeom>
          <a:noFill/>
        </p:spPr>
        <p:txBody>
          <a:bodyPr wrap="none" rtlCol="0">
            <a:spAutoFit/>
          </a:bodyPr>
          <a:lstStyle/>
          <a:p>
            <a:r>
              <a:rPr lang="en-US" dirty="0">
                <a:solidFill>
                  <a:schemeClr val="bg1"/>
                </a:solidFill>
              </a:rPr>
              <a:t>40</a:t>
            </a:r>
          </a:p>
        </p:txBody>
      </p:sp>
    </p:spTree>
    <p:extLst>
      <p:ext uri="{BB962C8B-B14F-4D97-AF65-F5344CB8AC3E}">
        <p14:creationId xmlns:p14="http://schemas.microsoft.com/office/powerpoint/2010/main" val="1722754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28E7-B2BF-C544-9689-A1BB8FD8AE9E}"/>
              </a:ext>
            </a:extLst>
          </p:cNvPr>
          <p:cNvSpPr>
            <a:spLocks noGrp="1"/>
          </p:cNvSpPr>
          <p:nvPr>
            <p:ph type="title"/>
          </p:nvPr>
        </p:nvSpPr>
        <p:spPr>
          <a:xfrm>
            <a:off x="283318" y="523046"/>
            <a:ext cx="8206902" cy="1572126"/>
          </a:xfrm>
        </p:spPr>
        <p:txBody>
          <a:bodyPr>
            <a:normAutofit/>
          </a:bodyPr>
          <a:lstStyle/>
          <a:p>
            <a:r>
              <a:rPr lang="en-US" dirty="0"/>
              <a:t>NOTES AND BIBLIOGRAPHY</a:t>
            </a:r>
            <a:br>
              <a:rPr lang="en-US" dirty="0"/>
            </a:br>
            <a:r>
              <a:rPr lang="en-US" dirty="0"/>
              <a:t>(endnotes)</a:t>
            </a:r>
          </a:p>
        </p:txBody>
      </p:sp>
      <p:sp>
        <p:nvSpPr>
          <p:cNvPr id="3" name="Text Placeholder 2">
            <a:extLst>
              <a:ext uri="{FF2B5EF4-FFF2-40B4-BE49-F238E27FC236}">
                <a16:creationId xmlns:a16="http://schemas.microsoft.com/office/drawing/2014/main" id="{8F2578CB-41AD-F34C-9565-C64A7D790B6A}"/>
              </a:ext>
            </a:extLst>
          </p:cNvPr>
          <p:cNvSpPr>
            <a:spLocks noGrp="1"/>
          </p:cNvSpPr>
          <p:nvPr>
            <p:ph type="body" sz="quarter" idx="14"/>
          </p:nvPr>
        </p:nvSpPr>
        <p:spPr>
          <a:xfrm>
            <a:off x="163429" y="2665842"/>
            <a:ext cx="5501331" cy="3899338"/>
          </a:xfrm>
        </p:spPr>
        <p:txBody>
          <a:bodyPr/>
          <a:lstStyle/>
          <a:p>
            <a:pPr marL="285750" lvl="0" indent="-285750">
              <a:buFont typeface="Arial" panose="020B0604020202020204" pitchFamily="34" charset="0"/>
              <a:buChar char="•"/>
            </a:pPr>
            <a:r>
              <a:rPr lang="en-US" sz="1400" dirty="0"/>
              <a:t>Endnotes are identical to footnotes but listed at the ”end” of a paper but before the bibliography.  </a:t>
            </a:r>
          </a:p>
          <a:p>
            <a:pPr marL="285750" lvl="0" indent="-285750">
              <a:buFont typeface="Arial" panose="020B0604020202020204" pitchFamily="34" charset="0"/>
              <a:buChar char="•"/>
            </a:pPr>
            <a:r>
              <a:rPr lang="en-US" sz="1400" dirty="0"/>
              <a:t>Each endnote corresponds to a superscript numeral positioned at the end of quoted, paraphrased, or summarized content.</a:t>
            </a:r>
            <a:r>
              <a:rPr lang="en-US" sz="1400" baseline="0" dirty="0"/>
              <a:t> </a:t>
            </a:r>
            <a:endParaRPr lang="en-US" sz="1400" dirty="0"/>
          </a:p>
          <a:p>
            <a:pPr marL="285750" lvl="0" indent="-285750">
              <a:buFont typeface="Arial" panose="020B0604020202020204" pitchFamily="34" charset="0"/>
              <a:buChar char="•"/>
            </a:pPr>
            <a:r>
              <a:rPr lang="en-US" sz="1400" dirty="0"/>
              <a:t>As you would with a footnote, include a page number in the endnote if a source is paginated.</a:t>
            </a:r>
          </a:p>
          <a:p>
            <a:pPr marL="285750" indent="-285750">
              <a:buFont typeface="Arial" panose="020B0604020202020204" pitchFamily="34" charset="0"/>
              <a:buChar char="•"/>
            </a:pPr>
            <a:r>
              <a:rPr lang="en-US" sz="1400" dirty="0"/>
              <a:t>Once you use a full citation in either footnotes or endnotes, you can adopt a shortened form to cite it thereafter</a:t>
            </a:r>
            <a:r>
              <a:rPr lang="en-US" sz="1600" dirty="0"/>
              <a:t>.</a:t>
            </a:r>
          </a:p>
        </p:txBody>
      </p:sp>
      <p:sp>
        <p:nvSpPr>
          <p:cNvPr id="8" name="TextBox 7">
            <a:extLst>
              <a:ext uri="{FF2B5EF4-FFF2-40B4-BE49-F238E27FC236}">
                <a16:creationId xmlns:a16="http://schemas.microsoft.com/office/drawing/2014/main" id="{AB1C3518-F85B-6C41-94FE-566C2145A6E8}"/>
              </a:ext>
            </a:extLst>
          </p:cNvPr>
          <p:cNvSpPr txBox="1"/>
          <p:nvPr/>
        </p:nvSpPr>
        <p:spPr>
          <a:xfrm>
            <a:off x="11287156" y="435669"/>
            <a:ext cx="309700" cy="369332"/>
          </a:xfrm>
          <a:prstGeom prst="rect">
            <a:avLst/>
          </a:prstGeom>
          <a:noFill/>
        </p:spPr>
        <p:txBody>
          <a:bodyPr wrap="none" rtlCol="0">
            <a:spAutoFit/>
          </a:bodyPr>
          <a:lstStyle/>
          <a:p>
            <a:r>
              <a:rPr lang="en-US" dirty="0">
                <a:solidFill>
                  <a:schemeClr val="bg1"/>
                </a:solidFill>
              </a:rPr>
              <a:t>5</a:t>
            </a:r>
          </a:p>
        </p:txBody>
      </p:sp>
      <p:sp>
        <p:nvSpPr>
          <p:cNvPr id="14" name="TextBox 13">
            <a:extLst>
              <a:ext uri="{FF2B5EF4-FFF2-40B4-BE49-F238E27FC236}">
                <a16:creationId xmlns:a16="http://schemas.microsoft.com/office/drawing/2014/main" id="{BC2FDEBD-FF8E-C148-A1D9-C1CD67636BBF}"/>
              </a:ext>
            </a:extLst>
          </p:cNvPr>
          <p:cNvSpPr txBox="1"/>
          <p:nvPr/>
        </p:nvSpPr>
        <p:spPr>
          <a:xfrm>
            <a:off x="9374453" y="6195848"/>
            <a:ext cx="1444626" cy="369332"/>
          </a:xfrm>
          <a:prstGeom prst="rect">
            <a:avLst/>
          </a:prstGeom>
          <a:noFill/>
        </p:spPr>
        <p:txBody>
          <a:bodyPr wrap="none" rtlCol="0">
            <a:spAutoFit/>
          </a:bodyPr>
          <a:lstStyle/>
          <a:p>
            <a:r>
              <a:rPr lang="en-US" dirty="0">
                <a:solidFill>
                  <a:schemeClr val="bg1"/>
                </a:solidFill>
              </a:rPr>
              <a:t>CMOS 13.46</a:t>
            </a:r>
          </a:p>
        </p:txBody>
      </p:sp>
      <p:sp>
        <p:nvSpPr>
          <p:cNvPr id="15" name="Text Box 12">
            <a:extLst>
              <a:ext uri="{FF2B5EF4-FFF2-40B4-BE49-F238E27FC236}">
                <a16:creationId xmlns:a16="http://schemas.microsoft.com/office/drawing/2014/main" id="{DAA0A104-3CF5-9040-945A-CC38CBAFCD36}"/>
              </a:ext>
            </a:extLst>
          </p:cNvPr>
          <p:cNvSpPr txBox="1"/>
          <p:nvPr/>
        </p:nvSpPr>
        <p:spPr>
          <a:xfrm>
            <a:off x="5932571" y="2470717"/>
            <a:ext cx="6096000" cy="2655580"/>
          </a:xfrm>
          <a:prstGeom prst="rect">
            <a:avLst/>
          </a:prstGeom>
          <a:solidFill>
            <a:schemeClr val="lt1"/>
          </a:solidFill>
          <a:ln w="12700">
            <a:solidFill>
              <a:prstClr val="black">
                <a:alpha val="85000"/>
              </a:prst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dirty="0">
                <a:effectLst/>
                <a:latin typeface="Calibri Light" panose="020F0302020204030204" pitchFamily="34" charset="0"/>
                <a:ea typeface="Arial" panose="020B0604020202020204" pitchFamily="34" charset="0"/>
              </a:rPr>
              <a:t>Endnotes</a:t>
            </a:r>
            <a:endParaRPr lang="en-US" sz="2400" dirty="0">
              <a:effectLst/>
              <a:latin typeface="Arial" panose="020B0604020202020204" pitchFamily="34" charset="0"/>
              <a:ea typeface="Arial" panose="020B0604020202020204" pitchFamily="34" charset="0"/>
            </a:endParaRPr>
          </a:p>
          <a:p>
            <a:pPr marL="0" marR="0" algn="ctr">
              <a:spcBef>
                <a:spcPts val="0"/>
              </a:spcBef>
              <a:spcAft>
                <a:spcPts val="0"/>
              </a:spcAft>
            </a:pPr>
            <a:r>
              <a:rPr lang="en-US" dirty="0">
                <a:effectLst/>
                <a:latin typeface="Calibri Light" panose="020F0302020204030204" pitchFamily="34" charset="0"/>
                <a:ea typeface="Arial" panose="020B0604020202020204" pitchFamily="34" charset="0"/>
              </a:rPr>
              <a:t> </a:t>
            </a:r>
            <a:endParaRPr lang="en-US" sz="2400" dirty="0">
              <a:effectLst/>
              <a:latin typeface="Arial" panose="020B0604020202020204" pitchFamily="34" charset="0"/>
              <a:ea typeface="Arial" panose="020B0604020202020204" pitchFamily="34" charset="0"/>
            </a:endParaRPr>
          </a:p>
          <a:p>
            <a:pPr marL="0" marR="0">
              <a:spcBef>
                <a:spcPts val="0"/>
              </a:spcBef>
              <a:spcAft>
                <a:spcPts val="0"/>
              </a:spcAft>
            </a:pPr>
            <a:r>
              <a:rPr lang="en-US" baseline="30000" dirty="0">
                <a:effectLst/>
                <a:latin typeface="Calibri Light" panose="020F0302020204030204" pitchFamily="34" charset="0"/>
                <a:ea typeface="Arial" panose="020B0604020202020204" pitchFamily="34" charset="0"/>
              </a:rPr>
              <a:t>        1 </a:t>
            </a:r>
            <a:r>
              <a:rPr lang="en-US" dirty="0">
                <a:effectLst/>
                <a:latin typeface="Calibri Light" panose="020F0302020204030204" pitchFamily="34" charset="0"/>
                <a:ea typeface="Arial" panose="020B0604020202020204" pitchFamily="34" charset="0"/>
              </a:rPr>
              <a:t>Rebecca Sharpless, </a:t>
            </a:r>
            <a:r>
              <a:rPr lang="en-US" i="1" dirty="0">
                <a:effectLst/>
                <a:latin typeface="Calibri Light" panose="020F0302020204030204" pitchFamily="34" charset="0"/>
                <a:ea typeface="Arial" panose="020B0604020202020204" pitchFamily="34" charset="0"/>
              </a:rPr>
              <a:t>Grain and Fire: A History of Baking in the America South </a:t>
            </a:r>
            <a:r>
              <a:rPr lang="en-US" dirty="0">
                <a:effectLst/>
                <a:latin typeface="Calibri Light" panose="020F0302020204030204" pitchFamily="34" charset="0"/>
                <a:ea typeface="Arial" panose="020B0604020202020204" pitchFamily="34" charset="0"/>
              </a:rPr>
              <a:t>(University of North Carolina Press), 18.</a:t>
            </a:r>
            <a:endParaRPr lang="en-US" sz="2400" dirty="0">
              <a:effectLst/>
              <a:latin typeface="Arial" panose="020B0604020202020204" pitchFamily="34" charset="0"/>
              <a:ea typeface="Arial" panose="020B0604020202020204" pitchFamily="34" charset="0"/>
            </a:endParaRPr>
          </a:p>
          <a:p>
            <a:pPr marL="0" marR="0">
              <a:spcBef>
                <a:spcPts val="0"/>
              </a:spcBef>
              <a:spcAft>
                <a:spcPts val="0"/>
              </a:spcAft>
            </a:pPr>
            <a:r>
              <a:rPr lang="en-US" dirty="0">
                <a:effectLst/>
                <a:latin typeface="Calibri Light" panose="020F0302020204030204" pitchFamily="34" charset="0"/>
                <a:ea typeface="Arial" panose="020B0604020202020204" pitchFamily="34" charset="0"/>
              </a:rPr>
              <a:t>      </a:t>
            </a:r>
            <a:r>
              <a:rPr lang="en-US" baseline="30000" dirty="0">
                <a:effectLst/>
                <a:latin typeface="Calibri Light" panose="020F0302020204030204" pitchFamily="34" charset="0"/>
                <a:ea typeface="Arial" panose="020B0604020202020204" pitchFamily="34" charset="0"/>
              </a:rPr>
              <a:t>2 </a:t>
            </a:r>
            <a:r>
              <a:rPr lang="en-US" dirty="0">
                <a:effectLst/>
                <a:latin typeface="Calibri Light" panose="020F0302020204030204" pitchFamily="34" charset="0"/>
                <a:ea typeface="Arial" panose="020B0604020202020204" pitchFamily="34" charset="0"/>
              </a:rPr>
              <a:t>William Meier, “Going to the Hoist: Women, Work, and Shoplifting in London, c. 1890-1940,” </a:t>
            </a:r>
            <a:r>
              <a:rPr lang="en-US" i="1" dirty="0">
                <a:effectLst/>
                <a:latin typeface="Calibri Light" panose="020F0302020204030204" pitchFamily="34" charset="0"/>
                <a:ea typeface="Arial" panose="020B0604020202020204" pitchFamily="34" charset="0"/>
              </a:rPr>
              <a:t>Journal of British Studies </a:t>
            </a:r>
            <a:r>
              <a:rPr lang="en-US" dirty="0">
                <a:effectLst/>
                <a:latin typeface="Calibri Light" panose="020F0302020204030204" pitchFamily="34" charset="0"/>
                <a:ea typeface="Arial" panose="020B0604020202020204" pitchFamily="34" charset="0"/>
              </a:rPr>
              <a:t>50, no. 2 (April 2011): 430.</a:t>
            </a:r>
            <a:endParaRPr lang="en-US" sz="2400" dirty="0">
              <a:effectLst/>
              <a:latin typeface="Arial" panose="020B0604020202020204" pitchFamily="34" charset="0"/>
              <a:ea typeface="Arial" panose="020B0604020202020204" pitchFamily="34" charset="0"/>
            </a:endParaRPr>
          </a:p>
          <a:p>
            <a:pPr marL="0" marR="0">
              <a:spcBef>
                <a:spcPts val="0"/>
              </a:spcBef>
              <a:spcAft>
                <a:spcPts val="0"/>
              </a:spcAft>
            </a:pPr>
            <a:r>
              <a:rPr lang="en-US" dirty="0">
                <a:effectLst/>
                <a:latin typeface="Calibri Light" panose="020F0302020204030204" pitchFamily="34" charset="0"/>
                <a:ea typeface="Arial" panose="020B0604020202020204" pitchFamily="34" charset="0"/>
              </a:rPr>
              <a:t>      </a:t>
            </a:r>
            <a:r>
              <a:rPr lang="en-US" baseline="30000" dirty="0">
                <a:effectLst/>
                <a:latin typeface="Calibri Light" panose="020F0302020204030204" pitchFamily="34" charset="0"/>
                <a:ea typeface="Arial" panose="020B0604020202020204" pitchFamily="34" charset="0"/>
              </a:rPr>
              <a:t>3 </a:t>
            </a:r>
            <a:r>
              <a:rPr lang="en-US" dirty="0">
                <a:effectLst/>
                <a:latin typeface="Calibri Light" panose="020F0302020204030204" pitchFamily="34" charset="0"/>
                <a:ea typeface="Arial" panose="020B0604020202020204" pitchFamily="34" charset="0"/>
              </a:rPr>
              <a:t>Sharpless, </a:t>
            </a:r>
            <a:r>
              <a:rPr lang="en-US" i="1" dirty="0">
                <a:effectLst/>
                <a:latin typeface="Calibri Light" panose="020F0302020204030204" pitchFamily="34" charset="0"/>
                <a:ea typeface="Arial" panose="020B0604020202020204" pitchFamily="34" charset="0"/>
              </a:rPr>
              <a:t>Grain and Fire, </a:t>
            </a:r>
            <a:r>
              <a:rPr lang="en-US" dirty="0">
                <a:effectLst/>
                <a:latin typeface="Calibri Light" panose="020F0302020204030204" pitchFamily="34" charset="0"/>
                <a:ea typeface="Arial" panose="020B0604020202020204" pitchFamily="34" charset="0"/>
              </a:rPr>
              <a:t>23.</a:t>
            </a:r>
            <a:endParaRPr lang="en-US" sz="2400" dirty="0">
              <a:effectLst/>
              <a:latin typeface="Arial" panose="020B0604020202020204" pitchFamily="34" charset="0"/>
              <a:ea typeface="Arial" panose="020B0604020202020204" pitchFamily="34" charset="0"/>
            </a:endParaRPr>
          </a:p>
          <a:p>
            <a:pPr marL="0" marR="0">
              <a:spcBef>
                <a:spcPts val="0"/>
              </a:spcBef>
              <a:spcAft>
                <a:spcPts val="0"/>
              </a:spcAft>
            </a:pPr>
            <a:r>
              <a:rPr lang="en-US" sz="2400" dirty="0">
                <a:ln w="3175" cap="rnd" cmpd="sng" algn="ctr">
                  <a:solidFill>
                    <a:srgbClr val="000000"/>
                  </a:solidFill>
                  <a:prstDash val="solid"/>
                  <a:bevel/>
                </a:ln>
                <a:effectLst/>
                <a:latin typeface="Calibri Light" panose="020F0302020204030204" pitchFamily="34" charset="0"/>
                <a:ea typeface="Arial" panose="020B0604020202020204" pitchFamily="34" charset="0"/>
              </a:rPr>
              <a:t> </a:t>
            </a:r>
            <a:endParaRPr lang="en-US" sz="2400" dirty="0">
              <a:effectLst/>
              <a:latin typeface="Arial" panose="020B0604020202020204" pitchFamily="34" charset="0"/>
              <a:ea typeface="Arial" panose="020B0604020202020204" pitchFamily="34" charset="0"/>
            </a:endParaRPr>
          </a:p>
        </p:txBody>
      </p:sp>
      <p:sp>
        <p:nvSpPr>
          <p:cNvPr id="4" name="Right Arrow 3">
            <a:extLst>
              <a:ext uri="{FF2B5EF4-FFF2-40B4-BE49-F238E27FC236}">
                <a16:creationId xmlns:a16="http://schemas.microsoft.com/office/drawing/2014/main" id="{B1B1D136-B635-8548-AD23-312DB7BAD130}"/>
              </a:ext>
            </a:extLst>
          </p:cNvPr>
          <p:cNvSpPr/>
          <p:nvPr/>
        </p:nvSpPr>
        <p:spPr>
          <a:xfrm rot="19430281">
            <a:off x="5551719" y="4747141"/>
            <a:ext cx="874527" cy="45603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08957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6A8C9-9EB6-43DA-BD3E-58FAC144BF5C}"/>
              </a:ext>
            </a:extLst>
          </p:cNvPr>
          <p:cNvSpPr>
            <a:spLocks noGrp="1"/>
          </p:cNvSpPr>
          <p:nvPr>
            <p:ph type="title"/>
          </p:nvPr>
        </p:nvSpPr>
        <p:spPr>
          <a:xfrm>
            <a:off x="385862" y="518808"/>
            <a:ext cx="5929213" cy="1572126"/>
          </a:xfrm>
        </p:spPr>
        <p:txBody>
          <a:bodyPr anchor="ctr" anchorCtr="0"/>
          <a:lstStyle/>
          <a:p>
            <a:r>
              <a:rPr lang="en-US" dirty="0"/>
              <a:t>FORMATTING PAPERS </a:t>
            </a:r>
            <a:br>
              <a:rPr lang="en-US" dirty="0"/>
            </a:br>
            <a:r>
              <a:rPr lang="en-US" dirty="0"/>
              <a:t>in CHICAGO Style</a:t>
            </a:r>
          </a:p>
        </p:txBody>
      </p:sp>
      <p:sp>
        <p:nvSpPr>
          <p:cNvPr id="3" name="Text Placeholder 2">
            <a:extLst>
              <a:ext uri="{FF2B5EF4-FFF2-40B4-BE49-F238E27FC236}">
                <a16:creationId xmlns:a16="http://schemas.microsoft.com/office/drawing/2014/main" id="{50EACE68-C884-4900-BA05-58DEA1511030}"/>
              </a:ext>
            </a:extLst>
          </p:cNvPr>
          <p:cNvSpPr>
            <a:spLocks noGrp="1"/>
          </p:cNvSpPr>
          <p:nvPr>
            <p:ph type="body" sz="quarter" idx="14"/>
          </p:nvPr>
        </p:nvSpPr>
        <p:spPr>
          <a:xfrm>
            <a:off x="457199" y="2588054"/>
            <a:ext cx="5202622" cy="4051171"/>
          </a:xfrm>
        </p:spPr>
        <p:txBody>
          <a:bodyPr/>
          <a:lstStyle/>
          <a:p>
            <a:pPr marL="285750" indent="-285750">
              <a:buFont typeface="Arial" panose="020B0604020202020204" pitchFamily="34" charset="0"/>
              <a:buChar char="•"/>
            </a:pPr>
            <a:r>
              <a:rPr lang="en-US" sz="1200" dirty="0"/>
              <a:t>Create a title page by centering your title and providing relevant information. </a:t>
            </a:r>
          </a:p>
          <a:p>
            <a:pPr marL="285750" indent="-285750">
              <a:buFont typeface="Arial" panose="020B0604020202020204" pitchFamily="34" charset="0"/>
              <a:buChar char="•"/>
            </a:pPr>
            <a:r>
              <a:rPr lang="en-US" sz="1200" dirty="0"/>
              <a:t>Margins should be standard one-inch, flush left, and ragged right. Use a 12-point font, such as Arial or Times New Roman.</a:t>
            </a:r>
          </a:p>
          <a:p>
            <a:pPr marL="285750" indent="-285750">
              <a:buFont typeface="Arial" panose="020B0604020202020204" pitchFamily="34" charset="0"/>
              <a:buChar char="•"/>
            </a:pPr>
            <a:r>
              <a:rPr lang="en-US" sz="1200" dirty="0"/>
              <a:t>Double-space papers, except for block quotes, bibliographies, and captions for illustrations. </a:t>
            </a:r>
          </a:p>
          <a:p>
            <a:pPr marL="285750" indent="-285750">
              <a:buFont typeface="Arial" panose="020B0604020202020204" pitchFamily="34" charset="0"/>
              <a:buChar char="•"/>
            </a:pPr>
            <a:r>
              <a:rPr lang="en-US" sz="1200" dirty="0"/>
              <a:t>Begin numbering pages with a “2” on the first page of text.</a:t>
            </a:r>
          </a:p>
          <a:p>
            <a:pPr marL="285750" indent="-285750">
              <a:buFont typeface="Arial" panose="020B0604020202020204" pitchFamily="34" charset="0"/>
              <a:buChar char="•"/>
            </a:pPr>
            <a:r>
              <a:rPr lang="en-US" sz="1200" dirty="0"/>
              <a:t>At the end of your paper, include a bibliography alphabetized </a:t>
            </a:r>
            <a:r>
              <a:rPr lang="en-US" sz="1200" dirty="0">
                <a:effectLst/>
                <a:latin typeface="Segoe UI" panose="020B0502040204020203" pitchFamily="34" charset="0"/>
              </a:rPr>
              <a:t>by author surnames, titles, or the first word of an agency’s name (ignore articles, such as “a” and “the”).</a:t>
            </a:r>
            <a:endParaRPr lang="en-US" sz="1200" dirty="0">
              <a:effectLst/>
              <a:latin typeface="Arial" panose="020B0604020202020204" pitchFamily="34" charset="0"/>
            </a:endParaRPr>
          </a:p>
          <a:p>
            <a:pPr marL="285750" indent="-285750">
              <a:buFont typeface="Arial" panose="020B0604020202020204" pitchFamily="34" charset="0"/>
              <a:buChar char="•"/>
            </a:pPr>
            <a:endParaRPr lang="en-US" sz="1400" dirty="0"/>
          </a:p>
        </p:txBody>
      </p:sp>
      <p:sp>
        <p:nvSpPr>
          <p:cNvPr id="5" name="TextBox 4">
            <a:extLst>
              <a:ext uri="{FF2B5EF4-FFF2-40B4-BE49-F238E27FC236}">
                <a16:creationId xmlns:a16="http://schemas.microsoft.com/office/drawing/2014/main" id="{962D2D3F-C699-B448-8F08-2F99220807CD}"/>
              </a:ext>
            </a:extLst>
          </p:cNvPr>
          <p:cNvSpPr txBox="1"/>
          <p:nvPr/>
        </p:nvSpPr>
        <p:spPr>
          <a:xfrm>
            <a:off x="10105697" y="6195848"/>
            <a:ext cx="1319592" cy="369332"/>
          </a:xfrm>
          <a:prstGeom prst="rect">
            <a:avLst/>
          </a:prstGeom>
          <a:noFill/>
        </p:spPr>
        <p:txBody>
          <a:bodyPr wrap="none" rtlCol="0">
            <a:spAutoFit/>
          </a:bodyPr>
          <a:lstStyle/>
          <a:p>
            <a:r>
              <a:rPr lang="en-US" dirty="0">
                <a:solidFill>
                  <a:schemeClr val="bg1"/>
                </a:solidFill>
              </a:rPr>
              <a:t>CMOS 1.21</a:t>
            </a:r>
          </a:p>
        </p:txBody>
      </p:sp>
      <p:sp>
        <p:nvSpPr>
          <p:cNvPr id="6" name="TextBox 5">
            <a:extLst>
              <a:ext uri="{FF2B5EF4-FFF2-40B4-BE49-F238E27FC236}">
                <a16:creationId xmlns:a16="http://schemas.microsoft.com/office/drawing/2014/main" id="{E873B39D-DE77-2E4C-9A77-F28D871C305E}"/>
              </a:ext>
            </a:extLst>
          </p:cNvPr>
          <p:cNvSpPr txBox="1"/>
          <p:nvPr/>
        </p:nvSpPr>
        <p:spPr>
          <a:xfrm>
            <a:off x="11287156" y="435669"/>
            <a:ext cx="309700" cy="369332"/>
          </a:xfrm>
          <a:prstGeom prst="rect">
            <a:avLst/>
          </a:prstGeom>
          <a:noFill/>
        </p:spPr>
        <p:txBody>
          <a:bodyPr wrap="none" rtlCol="0">
            <a:spAutoFit/>
          </a:bodyPr>
          <a:lstStyle/>
          <a:p>
            <a:r>
              <a:rPr lang="en-US" dirty="0">
                <a:solidFill>
                  <a:schemeClr val="bg1"/>
                </a:solidFill>
              </a:rPr>
              <a:t>6</a:t>
            </a:r>
          </a:p>
        </p:txBody>
      </p:sp>
      <p:sp>
        <p:nvSpPr>
          <p:cNvPr id="7" name="Text Box 13">
            <a:extLst>
              <a:ext uri="{FF2B5EF4-FFF2-40B4-BE49-F238E27FC236}">
                <a16:creationId xmlns:a16="http://schemas.microsoft.com/office/drawing/2014/main" id="{D6661074-7769-4E4D-936F-2D105C9CAF93}"/>
              </a:ext>
            </a:extLst>
          </p:cNvPr>
          <p:cNvSpPr txBox="1"/>
          <p:nvPr/>
        </p:nvSpPr>
        <p:spPr>
          <a:xfrm>
            <a:off x="7154562" y="829713"/>
            <a:ext cx="4238368" cy="5232021"/>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50000"/>
              </a:lnSpc>
              <a:spcBef>
                <a:spcPts val="0"/>
              </a:spcBef>
              <a:spcAft>
                <a:spcPts val="0"/>
              </a:spcAft>
            </a:pPr>
            <a:r>
              <a:rPr lang="en-US" sz="1400" dirty="0">
                <a:effectLst/>
                <a:latin typeface="Times New Roman" panose="02020603050405020304" pitchFamily="18" charset="0"/>
                <a:ea typeface="MS Mincho" panose="02020609040205080304" pitchFamily="49" charset="-128"/>
                <a:cs typeface="Times New Roman" panose="02020603050405020304" pitchFamily="18" charset="0"/>
              </a:rPr>
              <a:t>				</a:t>
            </a:r>
          </a:p>
        </p:txBody>
      </p:sp>
      <p:sp>
        <p:nvSpPr>
          <p:cNvPr id="8" name="Text Box 2">
            <a:extLst>
              <a:ext uri="{FF2B5EF4-FFF2-40B4-BE49-F238E27FC236}">
                <a16:creationId xmlns:a16="http://schemas.microsoft.com/office/drawing/2014/main" id="{C22177D3-A6F8-0641-880D-81E1715A1646}"/>
              </a:ext>
            </a:extLst>
          </p:cNvPr>
          <p:cNvSpPr txBox="1">
            <a:spLocks noChangeArrowheads="1"/>
          </p:cNvSpPr>
          <p:nvPr/>
        </p:nvSpPr>
        <p:spPr bwMode="auto">
          <a:xfrm>
            <a:off x="7154562" y="1791731"/>
            <a:ext cx="3954162" cy="4102443"/>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1100" dirty="0">
                <a:effectLst/>
                <a:latin typeface="Times New Roman" panose="02020603050405020304" pitchFamily="18" charset="0"/>
                <a:ea typeface="Arial" panose="020B0604020202020204" pitchFamily="34" charset="0"/>
              </a:rPr>
              <a:t>Visualizing Queenship in the Rose </a:t>
            </a:r>
            <a:endParaRPr lang="en-US" dirty="0">
              <a:effectLst/>
              <a:latin typeface="Arial" panose="020B0604020202020204" pitchFamily="34" charset="0"/>
              <a:ea typeface="Arial" panose="020B0604020202020204" pitchFamily="34" charset="0"/>
            </a:endParaRPr>
          </a:p>
          <a:p>
            <a:pPr marL="0" marR="0" algn="ctr">
              <a:spcBef>
                <a:spcPts val="0"/>
              </a:spcBef>
              <a:spcAft>
                <a:spcPts val="0"/>
              </a:spcAft>
            </a:pPr>
            <a:r>
              <a:rPr lang="en-US" sz="1100" dirty="0">
                <a:effectLst/>
                <a:latin typeface="Times New Roman" panose="02020603050405020304" pitchFamily="18" charset="0"/>
                <a:ea typeface="Arial" panose="020B0604020202020204" pitchFamily="34" charset="0"/>
              </a:rPr>
              <a:t>Window at the Sainte-Chapelle, Paris</a:t>
            </a:r>
            <a:endParaRPr lang="en-US" dirty="0">
              <a:effectLst/>
              <a:latin typeface="Arial" panose="020B0604020202020204" pitchFamily="34" charset="0"/>
              <a:ea typeface="Arial" panose="020B0604020202020204" pitchFamily="34" charset="0"/>
            </a:endParaRPr>
          </a:p>
          <a:p>
            <a:pPr marL="0" marR="0" algn="ctr">
              <a:spcBef>
                <a:spcPts val="0"/>
              </a:spcBef>
              <a:spcAft>
                <a:spcPts val="0"/>
              </a:spcAft>
            </a:pPr>
            <a:r>
              <a:rPr lang="en-US" sz="1100" dirty="0">
                <a:effectLst/>
                <a:latin typeface="Times New Roman" panose="02020603050405020304" pitchFamily="18" charset="0"/>
                <a:ea typeface="Arial" panose="020B0604020202020204" pitchFamily="34" charset="0"/>
              </a:rPr>
              <a:t> </a:t>
            </a:r>
            <a:endParaRPr lang="en-US" dirty="0">
              <a:effectLst/>
              <a:latin typeface="Arial" panose="020B0604020202020204" pitchFamily="34" charset="0"/>
              <a:ea typeface="Arial" panose="020B0604020202020204" pitchFamily="34" charset="0"/>
            </a:endParaRPr>
          </a:p>
          <a:p>
            <a:pPr marL="0" marR="0" algn="ctr">
              <a:spcBef>
                <a:spcPts val="0"/>
              </a:spcBef>
              <a:spcAft>
                <a:spcPts val="0"/>
              </a:spcAft>
            </a:pPr>
            <a:r>
              <a:rPr lang="en-US" sz="1100" dirty="0">
                <a:effectLst/>
                <a:latin typeface="Times New Roman" panose="02020603050405020304" pitchFamily="18" charset="0"/>
                <a:ea typeface="Arial" panose="020B0604020202020204" pitchFamily="34" charset="0"/>
              </a:rPr>
              <a:t> </a:t>
            </a:r>
            <a:endParaRPr lang="en-US" dirty="0">
              <a:effectLst/>
              <a:latin typeface="Arial" panose="020B0604020202020204" pitchFamily="34" charset="0"/>
              <a:ea typeface="Arial" panose="020B0604020202020204" pitchFamily="34" charset="0"/>
            </a:endParaRPr>
          </a:p>
          <a:p>
            <a:pPr marL="0" marR="0" algn="ctr">
              <a:spcBef>
                <a:spcPts val="0"/>
              </a:spcBef>
              <a:spcAft>
                <a:spcPts val="0"/>
              </a:spcAft>
            </a:pPr>
            <a:r>
              <a:rPr lang="en-US" sz="1100" dirty="0">
                <a:effectLst/>
                <a:latin typeface="Times New Roman" panose="02020603050405020304" pitchFamily="18" charset="0"/>
                <a:ea typeface="Arial" panose="020B0604020202020204" pitchFamily="34" charset="0"/>
              </a:rPr>
              <a:t> </a:t>
            </a:r>
            <a:endParaRPr lang="en-US" dirty="0">
              <a:effectLst/>
              <a:latin typeface="Arial" panose="020B0604020202020204" pitchFamily="34" charset="0"/>
              <a:ea typeface="Arial" panose="020B0604020202020204" pitchFamily="34" charset="0"/>
            </a:endParaRPr>
          </a:p>
          <a:p>
            <a:pPr marL="0" marR="0" algn="ctr">
              <a:spcBef>
                <a:spcPts val="0"/>
              </a:spcBef>
              <a:spcAft>
                <a:spcPts val="0"/>
              </a:spcAft>
            </a:pPr>
            <a:r>
              <a:rPr lang="en-US" sz="1100" dirty="0">
                <a:effectLst/>
                <a:latin typeface="Times New Roman" panose="02020603050405020304" pitchFamily="18" charset="0"/>
                <a:ea typeface="Arial" panose="020B0604020202020204" pitchFamily="34" charset="0"/>
              </a:rPr>
              <a:t> </a:t>
            </a:r>
            <a:endParaRPr lang="en-US" dirty="0">
              <a:effectLst/>
              <a:latin typeface="Arial" panose="020B0604020202020204" pitchFamily="34" charset="0"/>
              <a:ea typeface="Arial" panose="020B0604020202020204" pitchFamily="34" charset="0"/>
            </a:endParaRPr>
          </a:p>
          <a:p>
            <a:pPr marL="0" marR="0" algn="ctr">
              <a:spcBef>
                <a:spcPts val="0"/>
              </a:spcBef>
              <a:spcAft>
                <a:spcPts val="0"/>
              </a:spcAft>
            </a:pPr>
            <a:r>
              <a:rPr lang="en-US" sz="1100" dirty="0">
                <a:effectLst/>
                <a:latin typeface="Times New Roman" panose="02020603050405020304" pitchFamily="18" charset="0"/>
                <a:ea typeface="Arial" panose="020B0604020202020204" pitchFamily="34" charset="0"/>
              </a:rPr>
              <a:t> </a:t>
            </a:r>
            <a:endParaRPr lang="en-US" dirty="0">
              <a:effectLst/>
              <a:latin typeface="Arial" panose="020B0604020202020204" pitchFamily="34" charset="0"/>
              <a:ea typeface="Arial" panose="020B0604020202020204" pitchFamily="34" charset="0"/>
            </a:endParaRPr>
          </a:p>
          <a:p>
            <a:pPr marL="0" marR="0" algn="ctr">
              <a:spcBef>
                <a:spcPts val="0"/>
              </a:spcBef>
              <a:spcAft>
                <a:spcPts val="0"/>
              </a:spcAft>
            </a:pPr>
            <a:r>
              <a:rPr lang="en-US" sz="1100" dirty="0">
                <a:effectLst/>
                <a:latin typeface="Times New Roman" panose="02020603050405020304" pitchFamily="18" charset="0"/>
                <a:ea typeface="Arial" panose="020B0604020202020204" pitchFamily="34" charset="0"/>
              </a:rPr>
              <a:t> </a:t>
            </a:r>
            <a:endParaRPr lang="en-US" dirty="0">
              <a:effectLst/>
              <a:latin typeface="Arial" panose="020B0604020202020204" pitchFamily="34" charset="0"/>
              <a:ea typeface="Arial" panose="020B0604020202020204" pitchFamily="34" charset="0"/>
            </a:endParaRPr>
          </a:p>
          <a:p>
            <a:pPr marL="0" marR="0" algn="ctr">
              <a:spcBef>
                <a:spcPts val="0"/>
              </a:spcBef>
              <a:spcAft>
                <a:spcPts val="0"/>
              </a:spcAft>
            </a:pPr>
            <a:r>
              <a:rPr lang="en-US" sz="1100" dirty="0">
                <a:effectLst/>
                <a:latin typeface="Times New Roman" panose="02020603050405020304" pitchFamily="18" charset="0"/>
                <a:ea typeface="Arial" panose="020B0604020202020204" pitchFamily="34" charset="0"/>
              </a:rPr>
              <a:t> </a:t>
            </a:r>
            <a:endParaRPr lang="en-US" dirty="0">
              <a:effectLst/>
              <a:latin typeface="Arial" panose="020B0604020202020204" pitchFamily="34" charset="0"/>
              <a:ea typeface="Arial" panose="020B0604020202020204" pitchFamily="34" charset="0"/>
            </a:endParaRPr>
          </a:p>
          <a:p>
            <a:pPr marL="0" marR="0" algn="ctr">
              <a:spcBef>
                <a:spcPts val="0"/>
              </a:spcBef>
              <a:spcAft>
                <a:spcPts val="0"/>
              </a:spcAft>
            </a:pPr>
            <a:r>
              <a:rPr lang="en-US" sz="1100" dirty="0">
                <a:effectLst/>
                <a:latin typeface="Times New Roman" panose="02020603050405020304" pitchFamily="18" charset="0"/>
                <a:ea typeface="Arial" panose="020B0604020202020204" pitchFamily="34" charset="0"/>
              </a:rPr>
              <a:t> </a:t>
            </a:r>
            <a:endParaRPr lang="en-US" dirty="0">
              <a:effectLst/>
              <a:latin typeface="Arial" panose="020B0604020202020204" pitchFamily="34" charset="0"/>
              <a:ea typeface="Arial" panose="020B0604020202020204" pitchFamily="34" charset="0"/>
            </a:endParaRPr>
          </a:p>
          <a:p>
            <a:pPr marL="0" marR="0" algn="ctr">
              <a:spcBef>
                <a:spcPts val="0"/>
              </a:spcBef>
              <a:spcAft>
                <a:spcPts val="0"/>
              </a:spcAft>
            </a:pPr>
            <a:r>
              <a:rPr lang="en-US" sz="1100" dirty="0">
                <a:effectLst/>
                <a:latin typeface="Times New Roman" panose="02020603050405020304" pitchFamily="18" charset="0"/>
                <a:ea typeface="Arial" panose="020B0604020202020204" pitchFamily="34" charset="0"/>
              </a:rPr>
              <a:t> </a:t>
            </a:r>
            <a:endParaRPr lang="en-US" dirty="0">
              <a:effectLst/>
              <a:latin typeface="Arial" panose="020B0604020202020204" pitchFamily="34" charset="0"/>
              <a:ea typeface="Arial" panose="020B0604020202020204" pitchFamily="34" charset="0"/>
            </a:endParaRPr>
          </a:p>
          <a:p>
            <a:pPr marL="0" marR="0" algn="ctr">
              <a:spcBef>
                <a:spcPts val="0"/>
              </a:spcBef>
              <a:spcAft>
                <a:spcPts val="0"/>
              </a:spcAft>
            </a:pPr>
            <a:r>
              <a:rPr lang="en-US" sz="1100" dirty="0">
                <a:effectLst/>
                <a:latin typeface="Times New Roman" panose="02020603050405020304" pitchFamily="18" charset="0"/>
                <a:ea typeface="Arial" panose="020B0604020202020204" pitchFamily="34" charset="0"/>
              </a:rPr>
              <a:t> </a:t>
            </a:r>
            <a:endParaRPr lang="en-US" dirty="0">
              <a:effectLst/>
              <a:latin typeface="Arial" panose="020B0604020202020204" pitchFamily="34" charset="0"/>
              <a:ea typeface="Arial" panose="020B0604020202020204" pitchFamily="34" charset="0"/>
            </a:endParaRPr>
          </a:p>
          <a:p>
            <a:pPr marL="0" marR="0" algn="ctr">
              <a:spcBef>
                <a:spcPts val="0"/>
              </a:spcBef>
              <a:spcAft>
                <a:spcPts val="0"/>
              </a:spcAft>
            </a:pPr>
            <a:r>
              <a:rPr lang="en-US" sz="1100" dirty="0">
                <a:effectLst/>
                <a:latin typeface="Times New Roman" panose="02020603050405020304" pitchFamily="18" charset="0"/>
                <a:ea typeface="Arial" panose="020B0604020202020204" pitchFamily="34" charset="0"/>
              </a:rPr>
              <a:t> </a:t>
            </a:r>
            <a:endParaRPr lang="en-US" dirty="0">
              <a:effectLst/>
              <a:latin typeface="Arial" panose="020B0604020202020204" pitchFamily="34" charset="0"/>
              <a:ea typeface="Arial" panose="020B0604020202020204" pitchFamily="34" charset="0"/>
            </a:endParaRPr>
          </a:p>
          <a:p>
            <a:pPr marL="0" marR="0" algn="ctr">
              <a:spcBef>
                <a:spcPts val="0"/>
              </a:spcBef>
              <a:spcAft>
                <a:spcPts val="0"/>
              </a:spcAft>
            </a:pPr>
            <a:r>
              <a:rPr lang="en-US" sz="1100" dirty="0">
                <a:effectLst/>
                <a:latin typeface="Times New Roman" panose="02020603050405020304" pitchFamily="18" charset="0"/>
                <a:ea typeface="Arial" panose="020B0604020202020204" pitchFamily="34" charset="0"/>
              </a:rPr>
              <a:t> </a:t>
            </a:r>
            <a:endParaRPr lang="en-US" dirty="0">
              <a:effectLst/>
              <a:latin typeface="Arial" panose="020B0604020202020204" pitchFamily="34" charset="0"/>
              <a:ea typeface="Arial" panose="020B0604020202020204" pitchFamily="34" charset="0"/>
            </a:endParaRPr>
          </a:p>
          <a:p>
            <a:pPr marL="0" marR="0" algn="ctr">
              <a:spcBef>
                <a:spcPts val="0"/>
              </a:spcBef>
              <a:spcAft>
                <a:spcPts val="0"/>
              </a:spcAft>
            </a:pPr>
            <a:r>
              <a:rPr lang="en-US" sz="1100" dirty="0">
                <a:effectLst/>
                <a:latin typeface="Times New Roman" panose="02020603050405020304" pitchFamily="18" charset="0"/>
                <a:ea typeface="Arial" panose="020B0604020202020204" pitchFamily="34" charset="0"/>
              </a:rPr>
              <a:t> </a:t>
            </a:r>
            <a:endParaRPr lang="en-US" dirty="0">
              <a:effectLst/>
              <a:latin typeface="Arial" panose="020B0604020202020204" pitchFamily="34" charset="0"/>
              <a:ea typeface="Arial" panose="020B0604020202020204" pitchFamily="34" charset="0"/>
            </a:endParaRPr>
          </a:p>
          <a:p>
            <a:pPr marL="0" marR="0" algn="ctr">
              <a:spcBef>
                <a:spcPts val="0"/>
              </a:spcBef>
              <a:spcAft>
                <a:spcPts val="0"/>
              </a:spcAft>
            </a:pPr>
            <a:r>
              <a:rPr lang="en-US" sz="1100" dirty="0">
                <a:effectLst/>
                <a:latin typeface="Times New Roman" panose="02020603050405020304" pitchFamily="18" charset="0"/>
                <a:ea typeface="Arial" panose="020B0604020202020204" pitchFamily="34" charset="0"/>
              </a:rPr>
              <a:t> </a:t>
            </a:r>
            <a:endParaRPr lang="en-US" dirty="0">
              <a:effectLst/>
              <a:latin typeface="Arial" panose="020B0604020202020204" pitchFamily="34" charset="0"/>
              <a:ea typeface="Arial" panose="020B0604020202020204" pitchFamily="34" charset="0"/>
            </a:endParaRPr>
          </a:p>
          <a:p>
            <a:pPr marL="0" marR="0" algn="ctr">
              <a:spcBef>
                <a:spcPts val="0"/>
              </a:spcBef>
              <a:spcAft>
                <a:spcPts val="0"/>
              </a:spcAft>
            </a:pPr>
            <a:r>
              <a:rPr lang="en-US" sz="1100" dirty="0">
                <a:effectLst/>
                <a:latin typeface="Times New Roman" panose="02020603050405020304" pitchFamily="18" charset="0"/>
                <a:ea typeface="Arial" panose="020B0604020202020204" pitchFamily="34" charset="0"/>
              </a:rPr>
              <a:t> </a:t>
            </a:r>
            <a:endParaRPr lang="en-US" dirty="0">
              <a:effectLst/>
              <a:latin typeface="Arial" panose="020B0604020202020204" pitchFamily="34" charset="0"/>
              <a:ea typeface="Arial" panose="020B0604020202020204" pitchFamily="34" charset="0"/>
            </a:endParaRPr>
          </a:p>
          <a:p>
            <a:pPr marL="0" marR="0" algn="ctr">
              <a:spcBef>
                <a:spcPts val="0"/>
              </a:spcBef>
              <a:spcAft>
                <a:spcPts val="0"/>
              </a:spcAft>
            </a:pPr>
            <a:r>
              <a:rPr lang="en-US" sz="1100" dirty="0">
                <a:effectLst/>
                <a:latin typeface="Times New Roman" panose="02020603050405020304" pitchFamily="18" charset="0"/>
                <a:ea typeface="Arial" panose="020B0604020202020204" pitchFamily="34" charset="0"/>
              </a:rPr>
              <a:t>John Smith</a:t>
            </a:r>
            <a:endParaRPr lang="en-US" dirty="0">
              <a:effectLst/>
              <a:latin typeface="Arial" panose="020B0604020202020204" pitchFamily="34" charset="0"/>
              <a:ea typeface="Arial" panose="020B0604020202020204" pitchFamily="34" charset="0"/>
            </a:endParaRPr>
          </a:p>
          <a:p>
            <a:pPr marL="0" marR="0" algn="ctr">
              <a:spcBef>
                <a:spcPts val="0"/>
              </a:spcBef>
              <a:spcAft>
                <a:spcPts val="0"/>
              </a:spcAft>
            </a:pPr>
            <a:r>
              <a:rPr lang="en-US" sz="1100" dirty="0">
                <a:effectLst/>
                <a:latin typeface="Times New Roman" panose="02020603050405020304" pitchFamily="18" charset="0"/>
                <a:ea typeface="Arial" panose="020B0604020202020204" pitchFamily="34" charset="0"/>
              </a:rPr>
              <a:t>Art History 10043: Introduction to Art History</a:t>
            </a:r>
            <a:endParaRPr lang="en-US" dirty="0">
              <a:effectLst/>
              <a:latin typeface="Arial" panose="020B0604020202020204" pitchFamily="34" charset="0"/>
              <a:ea typeface="Arial" panose="020B0604020202020204" pitchFamily="34" charset="0"/>
            </a:endParaRPr>
          </a:p>
          <a:p>
            <a:pPr marL="0" marR="0" algn="ctr">
              <a:spcBef>
                <a:spcPts val="0"/>
              </a:spcBef>
              <a:spcAft>
                <a:spcPts val="0"/>
              </a:spcAft>
            </a:pPr>
            <a:r>
              <a:rPr lang="en-US" sz="1100" dirty="0">
                <a:effectLst/>
                <a:latin typeface="Times New Roman" panose="02020603050405020304" pitchFamily="18" charset="0"/>
                <a:ea typeface="Arial" panose="020B0604020202020204" pitchFamily="34" charset="0"/>
              </a:rPr>
              <a:t>September 19, 2022</a:t>
            </a:r>
            <a:endParaRPr lang="en-US"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646138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28E7-B2BF-C544-9689-A1BB8FD8AE9E}"/>
              </a:ext>
            </a:extLst>
          </p:cNvPr>
          <p:cNvSpPr>
            <a:spLocks noGrp="1"/>
          </p:cNvSpPr>
          <p:nvPr>
            <p:ph type="title"/>
          </p:nvPr>
        </p:nvSpPr>
        <p:spPr>
          <a:xfrm>
            <a:off x="294642" y="297249"/>
            <a:ext cx="7174206" cy="1572126"/>
          </a:xfrm>
        </p:spPr>
        <p:txBody>
          <a:bodyPr/>
          <a:lstStyle/>
          <a:p>
            <a:r>
              <a:rPr lang="en-US" dirty="0"/>
              <a:t>Formatting direct quotations</a:t>
            </a:r>
          </a:p>
        </p:txBody>
      </p:sp>
      <p:sp>
        <p:nvSpPr>
          <p:cNvPr id="3" name="Text Placeholder 2">
            <a:extLst>
              <a:ext uri="{FF2B5EF4-FFF2-40B4-BE49-F238E27FC236}">
                <a16:creationId xmlns:a16="http://schemas.microsoft.com/office/drawing/2014/main" id="{8F2578CB-41AD-F34C-9565-C64A7D790B6A}"/>
              </a:ext>
            </a:extLst>
          </p:cNvPr>
          <p:cNvSpPr>
            <a:spLocks noGrp="1"/>
          </p:cNvSpPr>
          <p:nvPr>
            <p:ph type="body" sz="quarter" idx="14"/>
          </p:nvPr>
        </p:nvSpPr>
        <p:spPr>
          <a:xfrm>
            <a:off x="294642" y="2267779"/>
            <a:ext cx="4955881" cy="3920012"/>
          </a:xfrm>
        </p:spPr>
        <p:txBody>
          <a:bodyPr/>
          <a:lstStyle/>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Incorporate quotations into your own prose and cite with a superscript and footnote or endnote.</a:t>
            </a:r>
          </a:p>
          <a:p>
            <a:pPr marL="285750" indent="-285750">
              <a:buFont typeface="Arial" panose="020B0604020202020204" pitchFamily="34" charset="0"/>
              <a:buChar char="•"/>
            </a:pPr>
            <a:r>
              <a:rPr lang="en-US" sz="1400" dirty="0"/>
              <a:t>If a quotation is not a full sentence, or is less than 100 words, you can include direct quotes in your writing by incorporating them into your text of your paragraph.</a:t>
            </a:r>
          </a:p>
          <a:p>
            <a:pPr marL="285750" indent="-285750">
              <a:buFont typeface="Arial" panose="020B0604020202020204" pitchFamily="34" charset="0"/>
              <a:buChar char="•"/>
            </a:pPr>
            <a:r>
              <a:rPr lang="en-US" sz="1400" spc="-30" dirty="0">
                <a:effectLst/>
                <a:latin typeface="Arial" panose="020B0604020202020204" pitchFamily="34" charset="0"/>
                <a:ea typeface="Arial" panose="020B0604020202020204" pitchFamily="34" charset="0"/>
              </a:rPr>
              <a:t>If a quotation is </a:t>
            </a:r>
            <a:r>
              <a:rPr lang="en-US" sz="1400" spc="-30" dirty="0">
                <a:latin typeface="Arial" panose="020B0604020202020204" pitchFamily="34" charset="0"/>
                <a:ea typeface="Arial" panose="020B0604020202020204" pitchFamily="34" charset="0"/>
              </a:rPr>
              <a:t>4</a:t>
            </a:r>
            <a:r>
              <a:rPr lang="en-US" sz="1400" spc="-30" dirty="0">
                <a:effectLst/>
                <a:latin typeface="Arial" panose="020B0604020202020204" pitchFamily="34" charset="0"/>
                <a:ea typeface="Arial" panose="020B0604020202020204" pitchFamily="34" charset="0"/>
              </a:rPr>
              <a:t> lines or fewer, </a:t>
            </a:r>
            <a:r>
              <a:rPr lang="en-US" sz="1400" spc="-30" dirty="0">
                <a:latin typeface="Arial" panose="020B0604020202020204" pitchFamily="34" charset="0"/>
                <a:ea typeface="Arial" panose="020B0604020202020204" pitchFamily="34" charset="0"/>
              </a:rPr>
              <a:t>incorporate</a:t>
            </a:r>
            <a:r>
              <a:rPr lang="en-US" sz="1400" spc="-30" dirty="0">
                <a:effectLst/>
                <a:latin typeface="Arial" panose="020B0604020202020204" pitchFamily="34" charset="0"/>
                <a:ea typeface="Arial" panose="020B0604020202020204" pitchFamily="34" charset="0"/>
              </a:rPr>
              <a:t> it </a:t>
            </a:r>
            <a:r>
              <a:rPr lang="en-US" sz="1400" spc="-30" dirty="0">
                <a:latin typeface="Arial" panose="020B0604020202020204" pitchFamily="34" charset="0"/>
                <a:ea typeface="Arial" panose="020B0604020202020204" pitchFamily="34" charset="0"/>
              </a:rPr>
              <a:t>into the tex</a:t>
            </a:r>
            <a:r>
              <a:rPr lang="en-US" sz="1400" spc="-30" dirty="0">
                <a:effectLst/>
                <a:latin typeface="Arial" panose="020B0604020202020204" pitchFamily="34" charset="0"/>
                <a:ea typeface="Arial" panose="020B0604020202020204" pitchFamily="34" charset="0"/>
              </a:rPr>
              <a:t>t of your paragraph with a “signal phrase.”</a:t>
            </a:r>
          </a:p>
          <a:p>
            <a:pPr marL="285750" indent="-285750">
              <a:buFont typeface="Arial" panose="020B0604020202020204" pitchFamily="34" charset="0"/>
              <a:buChar char="•"/>
            </a:pPr>
            <a:r>
              <a:rPr lang="en-US" sz="1400" dirty="0"/>
              <a:t>Vary the placement of signal phrases to avoid the monotony of always placing them at the beginnings of sentences.</a:t>
            </a:r>
          </a:p>
        </p:txBody>
      </p:sp>
      <p:sp>
        <p:nvSpPr>
          <p:cNvPr id="15" name="TextBox 14">
            <a:extLst>
              <a:ext uri="{FF2B5EF4-FFF2-40B4-BE49-F238E27FC236}">
                <a16:creationId xmlns:a16="http://schemas.microsoft.com/office/drawing/2014/main" id="{CEAB9746-BC22-0643-A239-8E20EBE58629}"/>
              </a:ext>
            </a:extLst>
          </p:cNvPr>
          <p:cNvSpPr txBox="1"/>
          <p:nvPr/>
        </p:nvSpPr>
        <p:spPr>
          <a:xfrm>
            <a:off x="9204087" y="6191419"/>
            <a:ext cx="2591342" cy="369332"/>
          </a:xfrm>
          <a:prstGeom prst="rect">
            <a:avLst/>
          </a:prstGeom>
          <a:noFill/>
        </p:spPr>
        <p:txBody>
          <a:bodyPr wrap="square" rtlCol="0">
            <a:spAutoFit/>
          </a:bodyPr>
          <a:lstStyle/>
          <a:p>
            <a:r>
              <a:rPr lang="en-US" dirty="0">
                <a:solidFill>
                  <a:schemeClr val="bg1"/>
                </a:solidFill>
              </a:rPr>
              <a:t>CMOS 13.120</a:t>
            </a:r>
          </a:p>
        </p:txBody>
      </p:sp>
      <p:sp>
        <p:nvSpPr>
          <p:cNvPr id="10" name="TextBox 9">
            <a:extLst>
              <a:ext uri="{FF2B5EF4-FFF2-40B4-BE49-F238E27FC236}">
                <a16:creationId xmlns:a16="http://schemas.microsoft.com/office/drawing/2014/main" id="{0F3CE822-ED03-B349-B6CE-E427BEDA8102}"/>
              </a:ext>
            </a:extLst>
          </p:cNvPr>
          <p:cNvSpPr txBox="1"/>
          <p:nvPr/>
        </p:nvSpPr>
        <p:spPr>
          <a:xfrm>
            <a:off x="11485729" y="387519"/>
            <a:ext cx="309700" cy="369332"/>
          </a:xfrm>
          <a:prstGeom prst="rect">
            <a:avLst/>
          </a:prstGeom>
          <a:noFill/>
        </p:spPr>
        <p:txBody>
          <a:bodyPr wrap="none" rtlCol="0">
            <a:spAutoFit/>
          </a:bodyPr>
          <a:lstStyle/>
          <a:p>
            <a:r>
              <a:rPr lang="en-US" dirty="0">
                <a:solidFill>
                  <a:schemeClr val="bg1"/>
                </a:solidFill>
              </a:rPr>
              <a:t>7</a:t>
            </a:r>
          </a:p>
        </p:txBody>
      </p:sp>
      <p:sp>
        <p:nvSpPr>
          <p:cNvPr id="18" name="Text Box 2">
            <a:extLst>
              <a:ext uri="{FF2B5EF4-FFF2-40B4-BE49-F238E27FC236}">
                <a16:creationId xmlns:a16="http://schemas.microsoft.com/office/drawing/2014/main" id="{2F73F075-9D2D-E34A-B935-1F92413730CF}"/>
              </a:ext>
            </a:extLst>
          </p:cNvPr>
          <p:cNvSpPr txBox="1">
            <a:spLocks noChangeArrowheads="1"/>
          </p:cNvSpPr>
          <p:nvPr/>
        </p:nvSpPr>
        <p:spPr bwMode="auto">
          <a:xfrm>
            <a:off x="5560830" y="4227785"/>
            <a:ext cx="6413945" cy="120667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a:lnSpc>
                <a:spcPct val="115000"/>
              </a:lnSpc>
              <a:spcBef>
                <a:spcPts val="0"/>
              </a:spcBef>
              <a:spcAft>
                <a:spcPts val="0"/>
              </a:spcAft>
            </a:pPr>
            <a:r>
              <a:rPr lang="en-US" sz="1600" dirty="0">
                <a:effectLst/>
                <a:latin typeface="Calibri Light" panose="020F0302020204030204" pitchFamily="34" charset="0"/>
                <a:ea typeface="Arial" panose="020B0604020202020204" pitchFamily="34" charset="0"/>
              </a:rPr>
              <a:t>Goethe credits the couple’s mutual devotion to, as Michael </a:t>
            </a:r>
            <a:r>
              <a:rPr lang="en-US" sz="1600" dirty="0" err="1">
                <a:effectLst/>
                <a:latin typeface="Calibri Light" panose="020F0302020204030204" pitchFamily="34" charset="0"/>
                <a:ea typeface="Arial" panose="020B0604020202020204" pitchFamily="34" charset="0"/>
              </a:rPr>
              <a:t>Yonan</a:t>
            </a:r>
            <a:r>
              <a:rPr lang="en-US" sz="1600" dirty="0">
                <a:effectLst/>
                <a:latin typeface="Calibri Light" panose="020F0302020204030204" pitchFamily="34" charset="0"/>
                <a:ea typeface="Arial" panose="020B0604020202020204" pitchFamily="34" charset="0"/>
              </a:rPr>
              <a:t> describes, their “humanity, their similarity to the late eighteenth-century German bourgeoisie, and to their sensibility, conceptualized both mutually and toward each other, and between them and their subjects.”</a:t>
            </a:r>
            <a:r>
              <a:rPr lang="en-US" sz="1600" baseline="30000" dirty="0">
                <a:effectLst/>
                <a:latin typeface="Calibri Light" panose="020F0302020204030204" pitchFamily="34" charset="0"/>
                <a:ea typeface="Arial" panose="020B0604020202020204" pitchFamily="34" charset="0"/>
              </a:rPr>
              <a:t>10</a:t>
            </a:r>
            <a:endParaRPr lang="en-US" sz="1600" dirty="0">
              <a:effectLst/>
              <a:latin typeface="Arial" panose="020B0604020202020204" pitchFamily="34" charset="0"/>
              <a:ea typeface="Arial" panose="020B0604020202020204" pitchFamily="34" charset="0"/>
            </a:endParaRPr>
          </a:p>
        </p:txBody>
      </p:sp>
      <p:sp>
        <p:nvSpPr>
          <p:cNvPr id="12" name="Right Arrow 11">
            <a:extLst>
              <a:ext uri="{FF2B5EF4-FFF2-40B4-BE49-F238E27FC236}">
                <a16:creationId xmlns:a16="http://schemas.microsoft.com/office/drawing/2014/main" id="{12791DFA-5DD3-EE44-9D81-46FC6E8407C3}"/>
              </a:ext>
            </a:extLst>
          </p:cNvPr>
          <p:cNvSpPr/>
          <p:nvPr/>
        </p:nvSpPr>
        <p:spPr>
          <a:xfrm>
            <a:off x="4895435" y="4282236"/>
            <a:ext cx="710176" cy="37279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8134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28E7-B2BF-C544-9689-A1BB8FD8AE9E}"/>
              </a:ext>
            </a:extLst>
          </p:cNvPr>
          <p:cNvSpPr>
            <a:spLocks noGrp="1"/>
          </p:cNvSpPr>
          <p:nvPr>
            <p:ph type="title"/>
          </p:nvPr>
        </p:nvSpPr>
        <p:spPr>
          <a:xfrm>
            <a:off x="343782" y="380359"/>
            <a:ext cx="8571618" cy="1572126"/>
          </a:xfrm>
        </p:spPr>
        <p:txBody>
          <a:bodyPr/>
          <a:lstStyle/>
          <a:p>
            <a:r>
              <a:rPr lang="en-US" dirty="0"/>
              <a:t>Block quotations in CHICAGO STYLE</a:t>
            </a:r>
          </a:p>
        </p:txBody>
      </p:sp>
      <p:sp>
        <p:nvSpPr>
          <p:cNvPr id="3" name="Text Placeholder 2">
            <a:extLst>
              <a:ext uri="{FF2B5EF4-FFF2-40B4-BE49-F238E27FC236}">
                <a16:creationId xmlns:a16="http://schemas.microsoft.com/office/drawing/2014/main" id="{8F2578CB-41AD-F34C-9565-C64A7D790B6A}"/>
              </a:ext>
            </a:extLst>
          </p:cNvPr>
          <p:cNvSpPr>
            <a:spLocks noGrp="1"/>
          </p:cNvSpPr>
          <p:nvPr>
            <p:ph type="body" sz="quarter" idx="14"/>
          </p:nvPr>
        </p:nvSpPr>
        <p:spPr>
          <a:xfrm>
            <a:off x="343782" y="2603321"/>
            <a:ext cx="6152138" cy="2820041"/>
          </a:xfrm>
        </p:spPr>
        <p:txBody>
          <a:bodyPr/>
          <a:lstStyle/>
          <a:p>
            <a:pPr marL="285750" lvl="0" indent="-285750">
              <a:buFont typeface="Arial" panose="020B0604020202020204" pitchFamily="34" charset="0"/>
              <a:buChar char="•"/>
            </a:pPr>
            <a:r>
              <a:rPr lang="en-US" sz="1400" dirty="0">
                <a:effectLst/>
                <a:latin typeface="Arial" panose="020B0604020202020204" pitchFamily="34" charset="0"/>
                <a:ea typeface="Arial" panose="020B0604020202020204" pitchFamily="34" charset="0"/>
              </a:rPr>
              <a:t>If a quotation is 100 words or more, format it as a block quotation by indenting the entire prose extract 5 spaces or a traditional paragraph tab. Omit quotation marks. </a:t>
            </a:r>
          </a:p>
          <a:p>
            <a:pPr marL="285750" lvl="0" indent="-285750">
              <a:buFont typeface="Arial" panose="020B0604020202020204" pitchFamily="34" charset="0"/>
              <a:buChar char="•"/>
            </a:pPr>
            <a:r>
              <a:rPr lang="en-US" sz="1400" dirty="0">
                <a:effectLst/>
                <a:latin typeface="Arial" panose="020B0604020202020204" pitchFamily="34" charset="0"/>
                <a:ea typeface="Arial" panose="020B0604020202020204" pitchFamily="34" charset="0"/>
              </a:rPr>
              <a:t>If a quotation is more than one paragraph, format it as a block quotation by indenting the first paragraph flush to the left, but reflect original paragraph breaks for the other paragraphs in the quotation.</a:t>
            </a:r>
          </a:p>
          <a:p>
            <a:pPr marL="285750" lvl="0" indent="-285750">
              <a:buFont typeface="Arial" panose="020B0604020202020204" pitchFamily="34" charset="0"/>
              <a:buChar char="•"/>
            </a:pPr>
            <a:r>
              <a:rPr lang="en-US" sz="1400" dirty="0">
                <a:effectLst/>
                <a:latin typeface="Arial" panose="020B0604020202020204" pitchFamily="34" charset="0"/>
                <a:ea typeface="Arial" panose="020B0604020202020204" pitchFamily="34" charset="0"/>
              </a:rPr>
              <a:t>Introduce the quote by using a complete sentence in your own words, followed by the block quotation, single-spaced. </a:t>
            </a:r>
          </a:p>
          <a:p>
            <a:pPr marL="285750" lvl="0" indent="-285750">
              <a:buFont typeface="Arial" panose="020B0604020202020204" pitchFamily="34" charset="0"/>
              <a:buChar char="•"/>
            </a:pPr>
            <a:r>
              <a:rPr lang="en-US" sz="1400" dirty="0">
                <a:effectLst/>
                <a:latin typeface="Arial" panose="020B0604020202020204" pitchFamily="34" charset="0"/>
                <a:ea typeface="Arial" panose="020B0604020202020204" pitchFamily="34" charset="0"/>
              </a:rPr>
              <a:t>To avoid relying on sources too heavily, do not use block quotes excessively or back-to-back.</a:t>
            </a:r>
          </a:p>
        </p:txBody>
      </p:sp>
      <p:sp>
        <p:nvSpPr>
          <p:cNvPr id="4" name="TextBox 3">
            <a:extLst>
              <a:ext uri="{FF2B5EF4-FFF2-40B4-BE49-F238E27FC236}">
                <a16:creationId xmlns:a16="http://schemas.microsoft.com/office/drawing/2014/main" id="{0F812ECE-1C00-ED44-9D6D-956D7A52992E}"/>
              </a:ext>
            </a:extLst>
          </p:cNvPr>
          <p:cNvSpPr txBox="1"/>
          <p:nvPr/>
        </p:nvSpPr>
        <p:spPr>
          <a:xfrm>
            <a:off x="9304882" y="6052999"/>
            <a:ext cx="2512226" cy="369332"/>
          </a:xfrm>
          <a:prstGeom prst="rect">
            <a:avLst/>
          </a:prstGeom>
          <a:noFill/>
        </p:spPr>
        <p:txBody>
          <a:bodyPr wrap="none" rtlCol="0">
            <a:spAutoFit/>
          </a:bodyPr>
          <a:lstStyle/>
          <a:p>
            <a:r>
              <a:rPr lang="en-US" dirty="0">
                <a:solidFill>
                  <a:schemeClr val="bg1"/>
                </a:solidFill>
              </a:rPr>
              <a:t>CMOS 12.31, 12.22-81 </a:t>
            </a:r>
          </a:p>
        </p:txBody>
      </p:sp>
      <p:sp>
        <p:nvSpPr>
          <p:cNvPr id="6" name="TextBox 5">
            <a:extLst>
              <a:ext uri="{FF2B5EF4-FFF2-40B4-BE49-F238E27FC236}">
                <a16:creationId xmlns:a16="http://schemas.microsoft.com/office/drawing/2014/main" id="{522558B2-1086-1747-B401-48AFD6183999}"/>
              </a:ext>
            </a:extLst>
          </p:cNvPr>
          <p:cNvSpPr txBox="1"/>
          <p:nvPr/>
        </p:nvSpPr>
        <p:spPr>
          <a:xfrm>
            <a:off x="11287156" y="435669"/>
            <a:ext cx="309700" cy="369332"/>
          </a:xfrm>
          <a:prstGeom prst="rect">
            <a:avLst/>
          </a:prstGeom>
          <a:noFill/>
        </p:spPr>
        <p:txBody>
          <a:bodyPr wrap="none" rtlCol="0">
            <a:spAutoFit/>
          </a:bodyPr>
          <a:lstStyle/>
          <a:p>
            <a:r>
              <a:rPr lang="en-US" dirty="0">
                <a:solidFill>
                  <a:schemeClr val="bg1"/>
                </a:solidFill>
              </a:rPr>
              <a:t>8</a:t>
            </a:r>
          </a:p>
        </p:txBody>
      </p:sp>
      <p:sp>
        <p:nvSpPr>
          <p:cNvPr id="8" name="Text Box 2">
            <a:extLst>
              <a:ext uri="{FF2B5EF4-FFF2-40B4-BE49-F238E27FC236}">
                <a16:creationId xmlns:a16="http://schemas.microsoft.com/office/drawing/2014/main" id="{D0B3B67F-11B3-EF47-8EE7-43E96FCB4123}"/>
              </a:ext>
            </a:extLst>
          </p:cNvPr>
          <p:cNvSpPr txBox="1">
            <a:spLocks noChangeArrowheads="1"/>
          </p:cNvSpPr>
          <p:nvPr/>
        </p:nvSpPr>
        <p:spPr bwMode="auto">
          <a:xfrm>
            <a:off x="6958824" y="2782236"/>
            <a:ext cx="4708920" cy="246221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a:spcBef>
                <a:spcPts val="0"/>
              </a:spcBef>
              <a:spcAft>
                <a:spcPts val="0"/>
              </a:spcAft>
            </a:pPr>
            <a:r>
              <a:rPr lang="en-US" sz="1400" dirty="0">
                <a:effectLst/>
                <a:latin typeface="Calibri Light" panose="020F0302020204030204" pitchFamily="34" charset="0"/>
                <a:ea typeface="Arial" panose="020B0604020202020204" pitchFamily="34" charset="0"/>
              </a:rPr>
              <a:t>Imbert de Saint-Armand describes Marie-Louise’s entry into </a:t>
            </a:r>
          </a:p>
          <a:p>
            <a:pPr marL="0" marR="0">
              <a:spcBef>
                <a:spcPts val="0"/>
              </a:spcBef>
              <a:spcAft>
                <a:spcPts val="0"/>
              </a:spcAft>
            </a:pPr>
            <a:endParaRPr lang="en-US" sz="1400" dirty="0">
              <a:latin typeface="Calibri Light" panose="020F0302020204030204" pitchFamily="34" charset="0"/>
              <a:ea typeface="Arial" panose="020B0604020202020204" pitchFamily="34" charset="0"/>
            </a:endParaRPr>
          </a:p>
          <a:p>
            <a:pPr marL="0" marR="0">
              <a:spcBef>
                <a:spcPts val="0"/>
              </a:spcBef>
              <a:spcAft>
                <a:spcPts val="0"/>
              </a:spcAft>
            </a:pPr>
            <a:r>
              <a:rPr lang="en-US" sz="1400" dirty="0">
                <a:effectLst/>
                <a:latin typeface="Calibri Light" panose="020F0302020204030204" pitchFamily="34" charset="0"/>
                <a:ea typeface="Arial" panose="020B0604020202020204" pitchFamily="34" charset="0"/>
              </a:rPr>
              <a:t>Strasbourg:</a:t>
            </a:r>
            <a:endParaRPr lang="en-US" sz="1400" dirty="0">
              <a:effectLst/>
              <a:latin typeface="Arial" panose="020B0604020202020204" pitchFamily="34" charset="0"/>
              <a:ea typeface="Arial" panose="020B0604020202020204" pitchFamily="34" charset="0"/>
            </a:endParaRPr>
          </a:p>
          <a:p>
            <a:pPr marL="0" marR="0">
              <a:spcBef>
                <a:spcPts val="0"/>
              </a:spcBef>
              <a:spcAft>
                <a:spcPts val="0"/>
              </a:spcAft>
            </a:pPr>
            <a:r>
              <a:rPr lang="en-US" sz="1400" dirty="0">
                <a:effectLst/>
                <a:latin typeface="Calibri Light" panose="020F0302020204030204" pitchFamily="34" charset="0"/>
                <a:ea typeface="Arial" panose="020B0604020202020204" pitchFamily="34" charset="0"/>
              </a:rPr>
              <a:t> </a:t>
            </a:r>
            <a:endParaRPr lang="en-US" sz="1400" dirty="0">
              <a:effectLst/>
              <a:latin typeface="Arial" panose="020B0604020202020204" pitchFamily="34" charset="0"/>
              <a:ea typeface="Arial" panose="020B0604020202020204" pitchFamily="34" charset="0"/>
            </a:endParaRPr>
          </a:p>
          <a:p>
            <a:pPr marL="457200" marR="0">
              <a:spcBef>
                <a:spcPts val="0"/>
              </a:spcBef>
              <a:spcAft>
                <a:spcPts val="0"/>
              </a:spcAft>
            </a:pPr>
            <a:r>
              <a:rPr lang="en-US" sz="1400" dirty="0">
                <a:effectLst/>
                <a:latin typeface="Calibri Light" panose="020F0302020204030204" pitchFamily="34" charset="0"/>
                <a:ea typeface="Arial" panose="020B0604020202020204" pitchFamily="34" charset="0"/>
              </a:rPr>
              <a:t>At the bridge over the Rhine, which the Empress reached at five in the evening, she was met by twenty French generals and several divisions under arms. The bridge was decorated with flags; bells were pealing; salvos of artillery were roaring.  At the entrance of the bridge the sovereign was welcomed by the Prefect of the Lower Rhine, and at the city gates by the Mayor.</a:t>
            </a:r>
            <a:r>
              <a:rPr lang="en-US" sz="1400" baseline="30000" dirty="0">
                <a:effectLst/>
                <a:latin typeface="Calibri Light" panose="020F0302020204030204" pitchFamily="34" charset="0"/>
                <a:ea typeface="Arial" panose="020B0604020202020204" pitchFamily="34" charset="0"/>
              </a:rPr>
              <a:t>2</a:t>
            </a:r>
            <a:endParaRPr lang="en-US" sz="14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464526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959FC-19D6-D24F-8255-923F22175A74}"/>
              </a:ext>
            </a:extLst>
          </p:cNvPr>
          <p:cNvSpPr>
            <a:spLocks noGrp="1"/>
          </p:cNvSpPr>
          <p:nvPr>
            <p:ph type="title"/>
          </p:nvPr>
        </p:nvSpPr>
        <p:spPr>
          <a:xfrm>
            <a:off x="398774" y="446404"/>
            <a:ext cx="9743933" cy="1572126"/>
          </a:xfrm>
        </p:spPr>
        <p:txBody>
          <a:bodyPr>
            <a:normAutofit/>
          </a:bodyPr>
          <a:lstStyle/>
          <a:p>
            <a:r>
              <a:rPr lang="en-US" dirty="0"/>
              <a:t>poetry quotations IN CHICAGO STYLE</a:t>
            </a:r>
          </a:p>
        </p:txBody>
      </p:sp>
      <p:sp>
        <p:nvSpPr>
          <p:cNvPr id="3" name="Text Placeholder 2">
            <a:extLst>
              <a:ext uri="{FF2B5EF4-FFF2-40B4-BE49-F238E27FC236}">
                <a16:creationId xmlns:a16="http://schemas.microsoft.com/office/drawing/2014/main" id="{AAC1FEFD-6584-CA40-9C03-B666446BA4F9}"/>
              </a:ext>
            </a:extLst>
          </p:cNvPr>
          <p:cNvSpPr>
            <a:spLocks noGrp="1"/>
          </p:cNvSpPr>
          <p:nvPr>
            <p:ph type="body" sz="quarter" idx="14"/>
          </p:nvPr>
        </p:nvSpPr>
        <p:spPr>
          <a:xfrm>
            <a:off x="330739" y="2770247"/>
            <a:ext cx="4085617" cy="3196051"/>
          </a:xfrm>
        </p:spPr>
        <p:txBody>
          <a:bodyPr/>
          <a:lstStyle/>
          <a:p>
            <a:pPr marL="171450" lvl="0" indent="-171450">
              <a:buFont typeface="Arial" panose="020B0604020202020204" pitchFamily="34" charset="0"/>
              <a:buChar char="•"/>
            </a:pPr>
            <a:r>
              <a:rPr lang="en-US" sz="1400" dirty="0"/>
              <a:t>If quoting two or more lines of poetry, format a quote as you would in prose and use slash marks ( / ) to indicate line breaks. </a:t>
            </a:r>
          </a:p>
          <a:p>
            <a:pPr marL="171450" indent="-171450">
              <a:buFont typeface="Arial" panose="020B0604020202020204" pitchFamily="34" charset="0"/>
              <a:buChar char="•"/>
            </a:pPr>
            <a:r>
              <a:rPr lang="en-US" sz="1400" dirty="0"/>
              <a:t>Block-quote a poetry extract that exceeds 3 lines, replicating the line breaks of the original source but omitting quotation marks.</a:t>
            </a:r>
          </a:p>
        </p:txBody>
      </p:sp>
      <p:sp>
        <p:nvSpPr>
          <p:cNvPr id="6" name="TextBox 5">
            <a:extLst>
              <a:ext uri="{FF2B5EF4-FFF2-40B4-BE49-F238E27FC236}">
                <a16:creationId xmlns:a16="http://schemas.microsoft.com/office/drawing/2014/main" id="{7830076A-01A5-6F49-8848-CE842A796C86}"/>
              </a:ext>
            </a:extLst>
          </p:cNvPr>
          <p:cNvSpPr txBox="1"/>
          <p:nvPr/>
        </p:nvSpPr>
        <p:spPr>
          <a:xfrm>
            <a:off x="11287156" y="435669"/>
            <a:ext cx="309700" cy="369332"/>
          </a:xfrm>
          <a:prstGeom prst="rect">
            <a:avLst/>
          </a:prstGeom>
          <a:noFill/>
        </p:spPr>
        <p:txBody>
          <a:bodyPr wrap="none" rtlCol="0">
            <a:spAutoFit/>
          </a:bodyPr>
          <a:lstStyle/>
          <a:p>
            <a:r>
              <a:rPr lang="en-US" dirty="0">
                <a:solidFill>
                  <a:schemeClr val="bg1"/>
                </a:solidFill>
              </a:rPr>
              <a:t>9</a:t>
            </a:r>
          </a:p>
        </p:txBody>
      </p:sp>
      <p:sp>
        <p:nvSpPr>
          <p:cNvPr id="5" name="TextBox 4">
            <a:extLst>
              <a:ext uri="{FF2B5EF4-FFF2-40B4-BE49-F238E27FC236}">
                <a16:creationId xmlns:a16="http://schemas.microsoft.com/office/drawing/2014/main" id="{5041263D-28D9-E042-A61E-FC00F9D8158C}"/>
              </a:ext>
            </a:extLst>
          </p:cNvPr>
          <p:cNvSpPr txBox="1"/>
          <p:nvPr/>
        </p:nvSpPr>
        <p:spPr>
          <a:xfrm>
            <a:off x="4478595" y="2880483"/>
            <a:ext cx="5605270" cy="822533"/>
          </a:xfrm>
          <a:prstGeom prst="rect">
            <a:avLst/>
          </a:prstGeom>
          <a:solidFill>
            <a:schemeClr val="bg1"/>
          </a:solidFill>
          <a:ln>
            <a:solidFill>
              <a:schemeClr val="tx1"/>
            </a:solidFill>
          </a:ln>
        </p:spPr>
        <p:txBody>
          <a:bodyPr wrap="square" rtlCol="0">
            <a:spAutoFit/>
          </a:bodyPr>
          <a:lstStyle/>
          <a:p>
            <a:pPr>
              <a:lnSpc>
                <a:spcPct val="150000"/>
              </a:lnSpc>
            </a:pPr>
            <a:r>
              <a:rPr lang="en-US" sz="1100" dirty="0"/>
              <a:t>In “</a:t>
            </a:r>
            <a:r>
              <a:rPr lang="en-US" sz="1100" dirty="0" err="1"/>
              <a:t>Foreday</a:t>
            </a:r>
            <a:r>
              <a:rPr lang="en-US" sz="1100" dirty="0"/>
              <a:t> in the Morning,” Jericho Brown writes, “My mother grew morning glories that spilled onto the walkway toward her porch/Because she was a woman with land who showed as much by giving it color” (1-2).</a:t>
            </a:r>
            <a:endParaRPr lang="en-US" sz="800" dirty="0"/>
          </a:p>
        </p:txBody>
      </p:sp>
      <p:sp>
        <p:nvSpPr>
          <p:cNvPr id="8" name="TextBox 7">
            <a:extLst>
              <a:ext uri="{FF2B5EF4-FFF2-40B4-BE49-F238E27FC236}">
                <a16:creationId xmlns:a16="http://schemas.microsoft.com/office/drawing/2014/main" id="{454D03E0-B0E6-6B42-96F1-FADF4F3C9B9D}"/>
              </a:ext>
            </a:extLst>
          </p:cNvPr>
          <p:cNvSpPr txBox="1"/>
          <p:nvPr/>
        </p:nvSpPr>
        <p:spPr>
          <a:xfrm>
            <a:off x="5162495" y="3988152"/>
            <a:ext cx="6471755" cy="2193036"/>
          </a:xfrm>
          <a:prstGeom prst="rect">
            <a:avLst/>
          </a:prstGeom>
          <a:solidFill>
            <a:schemeClr val="bg1"/>
          </a:solidFill>
          <a:ln>
            <a:solidFill>
              <a:schemeClr val="tx1"/>
            </a:solidFill>
          </a:ln>
        </p:spPr>
        <p:txBody>
          <a:bodyPr wrap="square" rtlCol="0">
            <a:spAutoFit/>
          </a:bodyPr>
          <a:lstStyle/>
          <a:p>
            <a:pPr>
              <a:lnSpc>
                <a:spcPct val="150000"/>
              </a:lnSpc>
            </a:pPr>
            <a:r>
              <a:rPr lang="en-US" sz="1200" dirty="0"/>
              <a:t>Jericho Brown writes, </a:t>
            </a:r>
          </a:p>
          <a:p>
            <a:pPr algn="ctr">
              <a:lnSpc>
                <a:spcPct val="150000"/>
              </a:lnSpc>
            </a:pPr>
            <a:r>
              <a:rPr lang="en-US" sz="1200" dirty="0"/>
              <a:t>     My mother grew morning glories that spilled onto the walkway toward her porch</a:t>
            </a:r>
          </a:p>
          <a:p>
            <a:pPr algn="ctr">
              <a:lnSpc>
                <a:spcPct val="150000"/>
              </a:lnSpc>
            </a:pPr>
            <a:r>
              <a:rPr lang="en-US" sz="1200" dirty="0"/>
              <a:t>     Because she was a woman with land who showed as much by giving it color</a:t>
            </a:r>
          </a:p>
          <a:p>
            <a:pPr algn="ctr">
              <a:lnSpc>
                <a:spcPct val="150000"/>
              </a:lnSpc>
            </a:pPr>
            <a:r>
              <a:rPr lang="en-US" sz="1200" dirty="0"/>
              <a:t>     She told me I could have whatever I worked for. That means she was an American.</a:t>
            </a:r>
          </a:p>
          <a:p>
            <a:pPr algn="ctr">
              <a:lnSpc>
                <a:spcPct val="150000"/>
              </a:lnSpc>
            </a:pPr>
            <a:r>
              <a:rPr lang="en-US" sz="1200" dirty="0"/>
              <a:t>     But she’d say it was because she believed</a:t>
            </a:r>
          </a:p>
          <a:p>
            <a:pPr algn="ctr">
              <a:lnSpc>
                <a:spcPct val="150000"/>
              </a:lnSpc>
            </a:pPr>
            <a:r>
              <a:rPr lang="en-US" sz="1200" dirty="0"/>
              <a:t>     In God. </a:t>
            </a:r>
          </a:p>
          <a:p>
            <a:pPr algn="ctr">
              <a:lnSpc>
                <a:spcPct val="150000"/>
              </a:lnSpc>
            </a:pPr>
            <a:r>
              <a:rPr lang="en-US" sz="1200" dirty="0"/>
              <a:t>Jericho Brown, “</a:t>
            </a:r>
            <a:r>
              <a:rPr lang="en-US" sz="1200" dirty="0" err="1"/>
              <a:t>Foreday</a:t>
            </a:r>
            <a:r>
              <a:rPr lang="en-US" sz="1200" dirty="0"/>
              <a:t> in the Morning,” 1-2.</a:t>
            </a:r>
          </a:p>
          <a:p>
            <a:pPr>
              <a:lnSpc>
                <a:spcPct val="150000"/>
              </a:lnSpc>
            </a:pPr>
            <a:endParaRPr lang="en-US" sz="1200" baseline="30000" dirty="0"/>
          </a:p>
        </p:txBody>
      </p:sp>
      <p:sp>
        <p:nvSpPr>
          <p:cNvPr id="9" name="TextBox 8">
            <a:extLst>
              <a:ext uri="{FF2B5EF4-FFF2-40B4-BE49-F238E27FC236}">
                <a16:creationId xmlns:a16="http://schemas.microsoft.com/office/drawing/2014/main" id="{5E1BED96-1FDA-7B41-A922-7BB89729E2CA}"/>
              </a:ext>
            </a:extLst>
          </p:cNvPr>
          <p:cNvSpPr txBox="1"/>
          <p:nvPr/>
        </p:nvSpPr>
        <p:spPr>
          <a:xfrm>
            <a:off x="9547688" y="6237665"/>
            <a:ext cx="1981633" cy="369332"/>
          </a:xfrm>
          <a:prstGeom prst="rect">
            <a:avLst/>
          </a:prstGeom>
          <a:noFill/>
        </p:spPr>
        <p:txBody>
          <a:bodyPr wrap="none" rtlCol="0">
            <a:spAutoFit/>
          </a:bodyPr>
          <a:lstStyle/>
          <a:p>
            <a:r>
              <a:rPr lang="en-US" dirty="0">
                <a:solidFill>
                  <a:schemeClr val="bg1"/>
                </a:solidFill>
              </a:rPr>
              <a:t>CMOS 2.24, 12.33</a:t>
            </a:r>
          </a:p>
        </p:txBody>
      </p:sp>
      <p:pic>
        <p:nvPicPr>
          <p:cNvPr id="12" name="Picture 11">
            <a:extLst>
              <a:ext uri="{FF2B5EF4-FFF2-40B4-BE49-F238E27FC236}">
                <a16:creationId xmlns:a16="http://schemas.microsoft.com/office/drawing/2014/main" id="{49452870-6177-48D1-A8DE-F2BE2AC7637D}"/>
              </a:ext>
            </a:extLst>
          </p:cNvPr>
          <p:cNvPicPr>
            <a:picLocks noChangeAspect="1"/>
          </p:cNvPicPr>
          <p:nvPr/>
        </p:nvPicPr>
        <p:blipFill>
          <a:blip r:embed="rId3"/>
          <a:stretch>
            <a:fillRect/>
          </a:stretch>
        </p:blipFill>
        <p:spPr>
          <a:xfrm>
            <a:off x="9033346" y="1060081"/>
            <a:ext cx="2563510" cy="1709007"/>
          </a:xfrm>
          <a:prstGeom prst="rect">
            <a:avLst/>
          </a:prstGeom>
        </p:spPr>
      </p:pic>
    </p:spTree>
    <p:extLst>
      <p:ext uri="{BB962C8B-B14F-4D97-AF65-F5344CB8AC3E}">
        <p14:creationId xmlns:p14="http://schemas.microsoft.com/office/powerpoint/2010/main" val="815747715"/>
      </p:ext>
    </p:extLst>
  </p:cSld>
  <p:clrMapOvr>
    <a:masterClrMapping/>
  </p:clrMapOvr>
</p:sld>
</file>

<file path=ppt/theme/theme1.xml><?xml version="1.0" encoding="utf-8"?>
<a:theme xmlns:a="http://schemas.openxmlformats.org/drawingml/2006/main" name="Balancing Act">
  <a:themeElements>
    <a:clrScheme name="Balancing Act">
      <a:dk1>
        <a:sysClr val="windowText" lastClr="000000"/>
      </a:dk1>
      <a:lt1>
        <a:sysClr val="window" lastClr="FFFFFF"/>
      </a:lt1>
      <a:dk2>
        <a:srgbClr val="8A4C5D"/>
      </a:dk2>
      <a:lt2>
        <a:srgbClr val="9E838E"/>
      </a:lt2>
      <a:accent1>
        <a:srgbClr val="C6ADB0"/>
      </a:accent1>
      <a:accent2>
        <a:srgbClr val="E3C0BF"/>
      </a:accent2>
      <a:accent3>
        <a:srgbClr val="D4937F"/>
      </a:accent3>
      <a:accent4>
        <a:srgbClr val="CCB87E"/>
      </a:accent4>
      <a:accent5>
        <a:srgbClr val="6667AB"/>
      </a:accent5>
      <a:accent6>
        <a:srgbClr val="86A094"/>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ellspring">
  <a:themeElements>
    <a:clrScheme name="Wellspring">
      <a:dk1>
        <a:sysClr val="windowText" lastClr="000000"/>
      </a:dk1>
      <a:lt1>
        <a:sysClr val="window" lastClr="FFFFFF"/>
      </a:lt1>
      <a:dk2>
        <a:srgbClr val="A1CAC9"/>
      </a:dk2>
      <a:lt2>
        <a:srgbClr val="48996B"/>
      </a:lt2>
      <a:accent1>
        <a:srgbClr val="759F51"/>
      </a:accent1>
      <a:accent2>
        <a:srgbClr val="436A2F"/>
      </a:accent2>
      <a:accent3>
        <a:srgbClr val="CFBF54"/>
      </a:accent3>
      <a:accent4>
        <a:srgbClr val="B3832F"/>
      </a:accent4>
      <a:accent5>
        <a:srgbClr val="8C5896"/>
      </a:accent5>
      <a:accent6>
        <a:srgbClr val="6667AB"/>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tar of the show">
  <a:themeElements>
    <a:clrScheme name="Star of the show">
      <a:dk1>
        <a:sysClr val="windowText" lastClr="000000"/>
      </a:dk1>
      <a:lt1>
        <a:sysClr val="window" lastClr="FFFFFF"/>
      </a:lt1>
      <a:dk2>
        <a:srgbClr val="29282D"/>
      </a:dk2>
      <a:lt2>
        <a:srgbClr val="625C60"/>
      </a:lt2>
      <a:accent1>
        <a:srgbClr val="7C6560"/>
      </a:accent1>
      <a:accent2>
        <a:srgbClr val="AEA392"/>
      </a:accent2>
      <a:accent3>
        <a:srgbClr val="DBD4D0"/>
      </a:accent3>
      <a:accent4>
        <a:srgbClr val="8E7961"/>
      </a:accent4>
      <a:accent5>
        <a:srgbClr val="F0EDE8"/>
      </a:accent5>
      <a:accent6>
        <a:srgbClr val="6667AB"/>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musements">
  <a:themeElements>
    <a:clrScheme name="Amusements">
      <a:dk1>
        <a:sysClr val="windowText" lastClr="000000"/>
      </a:dk1>
      <a:lt1>
        <a:sysClr val="window" lastClr="FFFFFF"/>
      </a:lt1>
      <a:dk2>
        <a:srgbClr val="D77E6F"/>
      </a:dk2>
      <a:lt2>
        <a:srgbClr val="6667AB"/>
      </a:lt2>
      <a:accent1>
        <a:srgbClr val="B38F6A"/>
      </a:accent1>
      <a:accent2>
        <a:srgbClr val="D75078"/>
      </a:accent2>
      <a:accent3>
        <a:srgbClr val="E288B6"/>
      </a:accent3>
      <a:accent4>
        <a:srgbClr val="E9445D"/>
      </a:accent4>
      <a:accent5>
        <a:srgbClr val="EEC272"/>
      </a:accent5>
      <a:accent6>
        <a:srgbClr val="85A0A9"/>
      </a:accent6>
      <a:hlink>
        <a:srgbClr val="0563C1"/>
      </a:hlink>
      <a:folHlink>
        <a:srgbClr val="954F72"/>
      </a:folHlink>
    </a:clrScheme>
    <a:fontScheme name="correct">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110</TotalTime>
  <Words>4917</Words>
  <Application>Microsoft Office PowerPoint</Application>
  <PresentationFormat>Widescreen</PresentationFormat>
  <Paragraphs>588</Paragraphs>
  <Slides>41</Slides>
  <Notes>33</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41</vt:i4>
      </vt:variant>
    </vt:vector>
  </HeadingPairs>
  <TitlesOfParts>
    <vt:vector size="54" baseType="lpstr">
      <vt:lpstr>Arial</vt:lpstr>
      <vt:lpstr>Calibri</vt:lpstr>
      <vt:lpstr>Calibri Light</vt:lpstr>
      <vt:lpstr>Courier New</vt:lpstr>
      <vt:lpstr>Segoe UI</vt:lpstr>
      <vt:lpstr>Segoe UI Light</vt:lpstr>
      <vt:lpstr>Symbol</vt:lpstr>
      <vt:lpstr>Times</vt:lpstr>
      <vt:lpstr>Times New Roman</vt:lpstr>
      <vt:lpstr>Balancing Act</vt:lpstr>
      <vt:lpstr>Wellspring</vt:lpstr>
      <vt:lpstr>Star of the show</vt:lpstr>
      <vt:lpstr>Amusements</vt:lpstr>
      <vt:lpstr>CHICAGO   STYLE   GUIDE</vt:lpstr>
      <vt:lpstr>TABLE OF CONTENTS</vt:lpstr>
      <vt:lpstr>Key characteristics</vt:lpstr>
      <vt:lpstr>NOTES AND BIBLIOGRAPHY (Footnotes)</vt:lpstr>
      <vt:lpstr>NOTES AND BIBLIOGRAPHY (endnotes)</vt:lpstr>
      <vt:lpstr>FORMATTING PAPERS  in CHICAGO Style</vt:lpstr>
      <vt:lpstr>Formatting direct quotations</vt:lpstr>
      <vt:lpstr>Block quotations in CHICAGO STYLE</vt:lpstr>
      <vt:lpstr>poetry quotations IN CHICAGO STYLE</vt:lpstr>
      <vt:lpstr>The BIBLIOGRAPHY page</vt:lpstr>
      <vt:lpstr>Annotated Bibliographies</vt:lpstr>
      <vt:lpstr>Formatting Illustrations  and figures in  CHICAGO STYLE</vt:lpstr>
      <vt:lpstr>Sample FIGURE, CAPTION, AND ALT TEXT</vt:lpstr>
      <vt:lpstr>Formatting tables  in CHICAGO Style</vt:lpstr>
      <vt:lpstr>TEXT ANCHORS, Callouts,  AND TEXT REFERENCES  </vt:lpstr>
      <vt:lpstr>Common EXAMPLES OF  CHICAGO  NOTES AND BIBLIOGRAPHY </vt:lpstr>
      <vt:lpstr>Book with one author (Print)</vt:lpstr>
      <vt:lpstr>Books consulted online</vt:lpstr>
      <vt:lpstr>CONTRIBUTION TO A MULTI-AUTHORED BOOK OF ESSAYS</vt:lpstr>
      <vt:lpstr>organization or agency as author</vt:lpstr>
      <vt:lpstr>Peer-reviewed journal  in PRINT</vt:lpstr>
      <vt:lpstr>Peer-reviewed journal  Online</vt:lpstr>
      <vt:lpstr>magazine article Online</vt:lpstr>
      <vt:lpstr>newspaper article Online </vt:lpstr>
      <vt:lpstr>dictionary or encyclopedia online</vt:lpstr>
      <vt:lpstr>dictionary or encyclopedia  with authors</vt:lpstr>
      <vt:lpstr>Website</vt:lpstr>
      <vt:lpstr>blog post</vt:lpstr>
      <vt:lpstr>Podcast</vt:lpstr>
      <vt:lpstr>Archival Radio broadcast</vt:lpstr>
      <vt:lpstr>Supreme court ruling</vt:lpstr>
      <vt:lpstr>FEDERAL STATUTE</vt:lpstr>
      <vt:lpstr>Song on a streaming platform</vt:lpstr>
      <vt:lpstr>Youtube or streaming video</vt:lpstr>
      <vt:lpstr>Ted talk / webinar</vt:lpstr>
      <vt:lpstr>Film screening or dvd</vt:lpstr>
      <vt:lpstr>ARCHIVAL FILM ONLINE </vt:lpstr>
      <vt:lpstr>Visual art viewed online</vt:lpstr>
      <vt:lpstr>Archival Photograph</vt:lpstr>
      <vt:lpstr>HISTORICAL MAP</vt:lpstr>
      <vt:lpstr>SCRIPTURAL TEXTS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CHICAGO   STYLE   GUIDE</dc:title>
  <dc:creator>Thompson, Sidney</dc:creator>
  <cp:lastModifiedBy>Slocumb, Cheryl</cp:lastModifiedBy>
  <cp:revision>12</cp:revision>
  <cp:lastPrinted>2022-12-15T16:55:48Z</cp:lastPrinted>
  <dcterms:created xsi:type="dcterms:W3CDTF">2022-06-16T14:21:16Z</dcterms:created>
  <dcterms:modified xsi:type="dcterms:W3CDTF">2025-08-01T15:01:49Z</dcterms:modified>
</cp:coreProperties>
</file>