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45"/>
  </p:notesMasterIdLst>
  <p:handoutMasterIdLst>
    <p:handoutMasterId r:id="rId46"/>
  </p:handoutMasterIdLst>
  <p:sldIdLst>
    <p:sldId id="446" r:id="rId5"/>
    <p:sldId id="493" r:id="rId6"/>
    <p:sldId id="447" r:id="rId7"/>
    <p:sldId id="465" r:id="rId8"/>
    <p:sldId id="426" r:id="rId9"/>
    <p:sldId id="448" r:id="rId10"/>
    <p:sldId id="463" r:id="rId11"/>
    <p:sldId id="451" r:id="rId12"/>
    <p:sldId id="449" r:id="rId13"/>
    <p:sldId id="450" r:id="rId14"/>
    <p:sldId id="494" r:id="rId15"/>
    <p:sldId id="452" r:id="rId16"/>
    <p:sldId id="453" r:id="rId17"/>
    <p:sldId id="454" r:id="rId18"/>
    <p:sldId id="455" r:id="rId19"/>
    <p:sldId id="464" r:id="rId20"/>
    <p:sldId id="492" r:id="rId21"/>
    <p:sldId id="456" r:id="rId22"/>
    <p:sldId id="475" r:id="rId23"/>
    <p:sldId id="476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7" r:id="rId32"/>
    <p:sldId id="478" r:id="rId33"/>
    <p:sldId id="479" r:id="rId34"/>
    <p:sldId id="480" r:id="rId35"/>
    <p:sldId id="481" r:id="rId36"/>
    <p:sldId id="483" r:id="rId37"/>
    <p:sldId id="484" r:id="rId38"/>
    <p:sldId id="485" r:id="rId39"/>
    <p:sldId id="486" r:id="rId40"/>
    <p:sldId id="487" r:id="rId41"/>
    <p:sldId id="488" r:id="rId42"/>
    <p:sldId id="491" r:id="rId43"/>
    <p:sldId id="48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8"/>
    <p:restoredTop sz="94726"/>
  </p:normalViewPr>
  <p:slideViewPr>
    <p:cSldViewPr snapToGrid="0">
      <p:cViewPr varScale="1">
        <p:scale>
          <a:sx n="107" d="100"/>
          <a:sy n="107" d="100"/>
        </p:scale>
        <p:origin x="990" y="126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7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8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  <p:sldLayoutId id="214748373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tor.org/stable/10.1525/j.ctt7zw29z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atlantic.com/magazine/archive/2017/09/has-the-smartphone-destroyed-a-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xios.com/2022/03/22/russia-putin-war-crimes-icc-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ttps://www.cdc.gov/coronavirus/2019-n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50" y="-1671885"/>
            <a:ext cx="12191550" cy="8035076"/>
          </a:xfrm>
          <a:effectLst>
            <a:softEdge rad="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55" y="1753434"/>
            <a:ext cx="6581554" cy="4352349"/>
          </a:xfrm>
        </p:spPr>
        <p:txBody>
          <a:bodyPr anchor="t" anchorCtr="0">
            <a:normAutofit/>
          </a:bodyPr>
          <a:lstStyle/>
          <a:p>
            <a:pPr algn="ctr"/>
            <a:br>
              <a:rPr lang="en-US" sz="7200" b="1" dirty="0">
                <a:latin typeface="Abadi" panose="020F0502020204030204" pitchFamily="34" charset="0"/>
              </a:rPr>
            </a:br>
            <a:r>
              <a:rPr lang="en-US" sz="8000" b="1" dirty="0" err="1">
                <a:latin typeface="Abadi" panose="020F0502020204030204" pitchFamily="34" charset="0"/>
              </a:rPr>
              <a:t>Apa</a:t>
            </a:r>
            <a:r>
              <a:rPr lang="en-US" sz="8000" b="1" dirty="0">
                <a:latin typeface="Abadi" panose="020F0502020204030204" pitchFamily="34" charset="0"/>
              </a:rPr>
              <a:t> style</a:t>
            </a:r>
            <a:br>
              <a:rPr lang="en-US" sz="8000" b="1" dirty="0">
                <a:latin typeface="Abadi" panose="020F0502020204030204" pitchFamily="34" charset="0"/>
              </a:rPr>
            </a:br>
            <a:br>
              <a:rPr lang="en-US" sz="8000" b="1" dirty="0">
                <a:latin typeface="Abadi" panose="020F0502020204030204" pitchFamily="34" charset="0"/>
              </a:rPr>
            </a:br>
            <a:r>
              <a:rPr lang="en-US" sz="8000" b="1" dirty="0">
                <a:latin typeface="Abadi" panose="020F0502020204030204" pitchFamily="34" charset="0"/>
              </a:rPr>
              <a:t>guide</a:t>
            </a:r>
            <a:endParaRPr lang="en-US" sz="7200" b="1" dirty="0">
              <a:latin typeface="Abadi" panose="020F050202020403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52C57E5-9724-D34B-A0B2-E6FEF7877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22" y="-949864"/>
            <a:ext cx="5341457" cy="5406597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C98BF2-357E-5840-8929-2B13DF5AE13F}"/>
              </a:ext>
            </a:extLst>
          </p:cNvPr>
          <p:cNvSpPr txBox="1"/>
          <p:nvPr/>
        </p:nvSpPr>
        <p:spPr>
          <a:xfrm>
            <a:off x="5181600" y="5641171"/>
            <a:ext cx="679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©️ 2024 W.L. Adams Center for Writing/Texas Christian University</a:t>
            </a: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quotations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1084" y="2595318"/>
            <a:ext cx="5243019" cy="3882323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If a direct quotation exceeds 40 words in length, format it as a block quote by indenting the entire passage 0.5 inches from the left margin.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Omit quotation marks in block quotations.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with paraphrase or summary, all block quotes require signal phrases and proper citation at the close of the quotation.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Place the end punctuation at the end of the sentence but before the citation.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12ECE-1C00-ED44-9D6D-956D7A52992E}"/>
              </a:ext>
            </a:extLst>
          </p:cNvPr>
          <p:cNvSpPr txBox="1"/>
          <p:nvPr/>
        </p:nvSpPr>
        <p:spPr>
          <a:xfrm>
            <a:off x="10468304" y="6108309"/>
            <a:ext cx="113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APA, 8.27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558B2-1086-1747-B401-48AFD6183999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2B450C-AE8A-4093-AC2D-8EDEB564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103" y="2788025"/>
            <a:ext cx="6543967" cy="20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1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59FC-19D6-D24F-8255-923F2217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Levels of headings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1FEFD-6584-CA40-9C03-B666446BA4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068" y="2770247"/>
            <a:ext cx="3506482" cy="2688071"/>
          </a:xfrm>
        </p:spPr>
        <p:txBody>
          <a:bodyPr/>
          <a:lstStyle/>
          <a:p>
            <a:r>
              <a:rPr lang="en-US" sz="2000" dirty="0"/>
              <a:t>APA allows 5 levels of headings that act as transitions between sections of a document to convey the overall organization and structure of an argument.</a:t>
            </a:r>
          </a:p>
          <a:p>
            <a:endParaRPr lang="en-US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5CD6D8-D718-1243-B2D0-C9088F793237}"/>
              </a:ext>
            </a:extLst>
          </p:cNvPr>
          <p:cNvSpPr/>
          <p:nvPr/>
        </p:nvSpPr>
        <p:spPr>
          <a:xfrm>
            <a:off x="5212849" y="1886365"/>
            <a:ext cx="6521952" cy="4455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Level 1: </a:t>
            </a:r>
            <a:r>
              <a:rPr lang="en-US" sz="1400" b="1" dirty="0">
                <a:solidFill>
                  <a:schemeClr val="tx1"/>
                </a:solidFill>
              </a:rPr>
              <a:t>Centered, Bold, Title Case Heading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	Text begins as a new paragraph.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Level 2: </a:t>
            </a:r>
            <a:r>
              <a:rPr lang="en-US" sz="1400" b="1" dirty="0">
                <a:solidFill>
                  <a:schemeClr val="tx1"/>
                </a:solidFill>
              </a:rPr>
              <a:t>Flush Left, Bold, Title Case Heading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	Text begins as a new paragraph.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Level 3: </a:t>
            </a:r>
            <a:r>
              <a:rPr lang="en-US" sz="1400" b="1" i="1" dirty="0">
                <a:solidFill>
                  <a:schemeClr val="tx1"/>
                </a:solidFill>
              </a:rPr>
              <a:t>Flush Left, Bold Italic, Title Case Heading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	Text begins as a new paragraph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Level 4: 	</a:t>
            </a:r>
            <a:r>
              <a:rPr lang="en-US" sz="1400" b="1" dirty="0">
                <a:solidFill>
                  <a:schemeClr val="tx1"/>
                </a:solidFill>
              </a:rPr>
              <a:t>Indented, Bold, Title Case Heading, Ending with a Period. </a:t>
            </a:r>
            <a:r>
              <a:rPr lang="en-US" sz="1400" dirty="0">
                <a:solidFill>
                  <a:schemeClr val="tx1"/>
                </a:solidFill>
              </a:rPr>
              <a:t>Text 	begins on the same line and continues as a regular paragraph.</a:t>
            </a:r>
            <a:endParaRPr lang="en-US" sz="1400" b="1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Level 5: 	</a:t>
            </a:r>
            <a:r>
              <a:rPr lang="en-US" sz="1400" b="1" i="1" dirty="0">
                <a:solidFill>
                  <a:schemeClr val="tx1"/>
                </a:solidFill>
              </a:rPr>
              <a:t>Indented, Bold Italic, Title Case Heading, Ending with a Period. 	</a:t>
            </a:r>
            <a:r>
              <a:rPr lang="en-US" sz="1400" dirty="0">
                <a:solidFill>
                  <a:schemeClr val="tx1"/>
                </a:solidFill>
              </a:rPr>
              <a:t>Text begins on the same line and continues as a regular paragraph.</a:t>
            </a:r>
            <a:endParaRPr lang="en-US" sz="1400" b="1" i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16A4F-32B3-7141-8F8D-D98E57910688}"/>
              </a:ext>
            </a:extLst>
          </p:cNvPr>
          <p:cNvSpPr txBox="1"/>
          <p:nvPr/>
        </p:nvSpPr>
        <p:spPr>
          <a:xfrm>
            <a:off x="550606" y="6194323"/>
            <a:ext cx="113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APA, 2.27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0076A-01A5-6F49-8848-CE842A796C86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5677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348740"/>
          </a:xfrm>
        </p:spPr>
        <p:txBody>
          <a:bodyPr/>
          <a:lstStyle/>
          <a:p>
            <a:r>
              <a:rPr lang="en-US" dirty="0"/>
              <a:t>The reference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571" y="3010599"/>
            <a:ext cx="5057492" cy="3365487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Begin the reference list on a new page. Alphabetize each entry by author last names.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Begin an entry flush left, but indent subsequent lines by 0.5 inches, for a “hanging indent.”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Each entry should correspond to a citation in the text of the paper.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E7E4B-C912-7747-A7F2-B1EE2CF9FB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8628" y="1119352"/>
            <a:ext cx="5988830" cy="445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DE63E9-E225-7146-AAFF-9C79A394DC4D}"/>
              </a:ext>
            </a:extLst>
          </p:cNvPr>
          <p:cNvSpPr txBox="1"/>
          <p:nvPr/>
        </p:nvSpPr>
        <p:spPr>
          <a:xfrm>
            <a:off x="10324529" y="6191420"/>
            <a:ext cx="15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APA, 2.2-2.24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414BA-7369-EC4B-9A30-16A100002930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4807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4778" y="2685790"/>
            <a:ext cx="4572060" cy="35888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assignment requires an annotation, avoid repeating the publication information already included in the entry.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Briefly summarize the source’s main ideas and relevance to your research topic.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the “hanging indent” of 0.5 inches for the entire annotation.</a:t>
            </a:r>
          </a:p>
          <a:p>
            <a:endParaRPr lang="en-US" dirty="0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B951C6-FFB9-EE44-AA39-07572BC6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616" y="1993392"/>
            <a:ext cx="7150384" cy="28712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69CE2E-C335-0946-8B80-40833E535815}"/>
              </a:ext>
            </a:extLst>
          </p:cNvPr>
          <p:cNvSpPr txBox="1"/>
          <p:nvPr/>
        </p:nvSpPr>
        <p:spPr>
          <a:xfrm>
            <a:off x="10105697" y="6195848"/>
            <a:ext cx="113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APA, 9.51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56EBE-DA01-5E4A-A3CE-35FD3EF9ACAE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3220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figures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8" y="2652255"/>
            <a:ext cx="4967417" cy="383504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You may place figures (images) at the end of your paper or incorporate them into the text of your paper.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Number all figures sequentially in boldface Arabic numerals, accompanied by a brief, clear title in italics.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If you quote or adapt a figure, acknowledge the source and copyright in a note below.</a:t>
            </a:r>
          </a:p>
        </p:txBody>
      </p:sp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5E1F8ADB-1239-AB4E-A2A6-98C1B3D38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718" y="1005840"/>
            <a:ext cx="5327267" cy="548145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7198DE-1B35-4B4A-9E69-8585A2468882}"/>
              </a:ext>
            </a:extLst>
          </p:cNvPr>
          <p:cNvCxnSpPr>
            <a:cxnSpLocks/>
          </p:cNvCxnSpPr>
          <p:nvPr/>
        </p:nvCxnSpPr>
        <p:spPr>
          <a:xfrm flipV="1">
            <a:off x="4221480" y="4371475"/>
            <a:ext cx="1630680" cy="7186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6ECB66-B90B-444C-A77A-E955A7D90551}"/>
              </a:ext>
            </a:extLst>
          </p:cNvPr>
          <p:cNvSpPr txBox="1"/>
          <p:nvPr/>
        </p:nvSpPr>
        <p:spPr>
          <a:xfrm>
            <a:off x="3601354" y="6117964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APA, 7.1-7.21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FB32E-3DC6-F64D-B00A-886C4A38AB78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2410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275" y="2664610"/>
            <a:ext cx="5078627" cy="3959213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Tables may be placed at the end of your paper or incorporated into your paper.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All tables must be numbered sequentially in boldface Arabic numerals, accompanied by a brief, clear title in italics: </a:t>
            </a:r>
            <a:r>
              <a:rPr lang="en-US" b="1" dirty="0"/>
              <a:t>Table 3</a:t>
            </a:r>
            <a:r>
              <a:rPr lang="en-US" dirty="0"/>
              <a:t>: </a:t>
            </a:r>
            <a:r>
              <a:rPr lang="en-US" i="1" dirty="0"/>
              <a:t>Cost Analysis.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are reproducing or adapting figures or tables using another source, you must acknowledge the copyright of the source in a note below the figure.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C26FC85-C528-E744-A0F1-F884ADB9D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456" y="2047339"/>
            <a:ext cx="5605272" cy="2983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8631AB-68DA-1044-BF82-7946D47616C4}"/>
              </a:ext>
            </a:extLst>
          </p:cNvPr>
          <p:cNvSpPr txBox="1"/>
          <p:nvPr/>
        </p:nvSpPr>
        <p:spPr>
          <a:xfrm>
            <a:off x="10105697" y="6195848"/>
            <a:ext cx="15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7.1-7.21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53058-0CAB-074E-BA19-3F23F1CB5651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2904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“callouts”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9890" y="2719624"/>
            <a:ext cx="5214551" cy="33037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use directional words such as “above” or “below” to refer to figures or tables in your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Refer to figures and tables only by their numbers and titles. This is known as a “callout.”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 figure or table included must have a callout in the paper; every callout must correspond to a figure.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CC77E5F-2B68-EF4A-A930-5D98D571665C}"/>
              </a:ext>
            </a:extLst>
          </p:cNvPr>
          <p:cNvSpPr/>
          <p:nvPr/>
        </p:nvSpPr>
        <p:spPr>
          <a:xfrm>
            <a:off x="6976871" y="1232737"/>
            <a:ext cx="4910254" cy="52516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Figure 3 depicts the effects of three random variables on the efficacy of sevoflurane in pediatric use.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a graphic breakdown of McNair’s 2021 data set, refer to Table 1: </a:t>
            </a:r>
            <a:r>
              <a:rPr lang="en-US" i="1" dirty="0">
                <a:solidFill>
                  <a:schemeClr val="tx1"/>
                </a:solidFill>
              </a:rPr>
              <a:t>Effects of Three Random Variables on Pediatric Efficacy of Sevoflurane.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CFD3D7-E281-EF40-9297-5A5AC5A6F98D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5604441" y="3194481"/>
            <a:ext cx="1580388" cy="1176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9EE48F-35E2-2543-90B4-1E0B2ECB46AC}"/>
              </a:ext>
            </a:extLst>
          </p:cNvPr>
          <p:cNvCxnSpPr>
            <a:cxnSpLocks/>
          </p:cNvCxnSpPr>
          <p:nvPr/>
        </p:nvCxnSpPr>
        <p:spPr>
          <a:xfrm flipV="1">
            <a:off x="4871545" y="4527331"/>
            <a:ext cx="2313284" cy="703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90064D2-F048-2942-BE4F-A003A8D96574}"/>
              </a:ext>
            </a:extLst>
          </p:cNvPr>
          <p:cNvSpPr txBox="1"/>
          <p:nvPr/>
        </p:nvSpPr>
        <p:spPr>
          <a:xfrm>
            <a:off x="4997669" y="6115026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APA, 2.13, 7.5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B009E-6420-964A-A65E-F95232E2DEF7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2511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86173-52DA-A84E-A67E-7F33865F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669073"/>
            <a:ext cx="8776012" cy="1572126"/>
          </a:xfrm>
        </p:spPr>
        <p:txBody>
          <a:bodyPr>
            <a:normAutofit/>
          </a:bodyPr>
          <a:lstStyle/>
          <a:p>
            <a:r>
              <a:rPr lang="en-US" sz="4400" b="1"/>
              <a:t>Common apa reference types</a:t>
            </a:r>
          </a:p>
        </p:txBody>
      </p:sp>
      <p:pic>
        <p:nvPicPr>
          <p:cNvPr id="6" name="Picture 5" descr="Close-up of bookshelves in a public library">
            <a:extLst>
              <a:ext uri="{FF2B5EF4-FFF2-40B4-BE49-F238E27FC236}">
                <a16:creationId xmlns:a16="http://schemas.microsoft.com/office/drawing/2014/main" id="{3525B2AD-2B95-BD41-A6C7-B458D3210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85" y="2666475"/>
            <a:ext cx="5952059" cy="3900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419E6-B8CC-DA4B-83E9-2C054B11125A}"/>
              </a:ext>
            </a:extLst>
          </p:cNvPr>
          <p:cNvSpPr txBox="1"/>
          <p:nvPr/>
        </p:nvSpPr>
        <p:spPr>
          <a:xfrm>
            <a:off x="7413114" y="6000800"/>
            <a:ext cx="4778886" cy="37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APA Publication Manual, 7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1406209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Journal article with </a:t>
            </a:r>
            <a:r>
              <a:rPr lang="en-US" b="1" dirty="0" err="1"/>
              <a:t>doi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28253" y="3261368"/>
            <a:ext cx="8991682" cy="28712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228599" y="2718488"/>
            <a:ext cx="11734801" cy="35958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Hamer, K., Stamatakis E., &amp; Steptoe, A. (2009). Dose-response relationship between physical activity and   </a:t>
            </a:r>
          </a:p>
          <a:p>
            <a:r>
              <a:rPr lang="en-US" dirty="0">
                <a:solidFill>
                  <a:schemeClr val="tx1"/>
                </a:solidFill>
              </a:rPr>
              <a:t>	mental health: The Scottish Health Survey. </a:t>
            </a:r>
            <a:r>
              <a:rPr lang="en-US" i="1" dirty="0">
                <a:solidFill>
                  <a:schemeClr val="tx1"/>
                </a:solidFill>
              </a:rPr>
              <a:t>British Journal of Sports Medicine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43</a:t>
            </a:r>
            <a:r>
              <a:rPr lang="en-US" dirty="0">
                <a:solidFill>
                  <a:schemeClr val="tx1"/>
                </a:solidFill>
              </a:rPr>
              <a:t>(14),1111-1114.</a:t>
            </a:r>
          </a:p>
          <a:p>
            <a:r>
              <a:rPr lang="en-US" dirty="0">
                <a:solidFill>
                  <a:schemeClr val="tx1"/>
                </a:solidFill>
              </a:rPr>
              <a:t>	 </a:t>
            </a:r>
            <a:r>
              <a:rPr lang="en-US" u="sng" dirty="0">
                <a:solidFill>
                  <a:schemeClr val="tx1"/>
                </a:solidFill>
              </a:rPr>
              <a:t>http://dx.doi.org/10.1136/bjsm.2008.046243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: (Hamer et al., 2009)</a:t>
            </a:r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Hamer et al. (2009) documented the positive correlation…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4E1D2-A136-BD4D-8184-3827DA3698E9}"/>
              </a:ext>
            </a:extLst>
          </p:cNvPr>
          <p:cNvSpPr txBox="1"/>
          <p:nvPr/>
        </p:nvSpPr>
        <p:spPr>
          <a:xfrm>
            <a:off x="9219722" y="233543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C63F7-8055-304D-B689-6DF646AC5883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385519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Journal article with </a:t>
            </a:r>
            <a:r>
              <a:rPr lang="en-US" b="1" dirty="0" err="1"/>
              <a:t>url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28253" y="3261368"/>
            <a:ext cx="8991682" cy="28712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228599" y="3215709"/>
            <a:ext cx="11734801" cy="30529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Parsons, E. (1918). Nativity myth at Laguna and Zuni. </a:t>
            </a:r>
            <a:r>
              <a:rPr lang="en-US" i="1" dirty="0">
                <a:solidFill>
                  <a:schemeClr val="tx1"/>
                </a:solidFill>
              </a:rPr>
              <a:t>Journal of American Folklore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i="1" dirty="0">
                <a:solidFill>
                  <a:schemeClr val="tx1"/>
                </a:solidFill>
              </a:rPr>
              <a:t> 31</a:t>
            </a:r>
            <a:r>
              <a:rPr lang="en-US" dirty="0">
                <a:solidFill>
                  <a:schemeClr val="tx1"/>
                </a:solidFill>
              </a:rPr>
              <a:t>(120), 256-263. </a:t>
            </a:r>
          </a:p>
          <a:p>
            <a:r>
              <a:rPr lang="en-US" dirty="0">
                <a:solidFill>
                  <a:schemeClr val="tx1"/>
                </a:solidFill>
              </a:rPr>
              <a:t>    https://www.jstor.org/stable/534877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(Parsons, 1918)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Parsons (1918) documented Zuni nativity myths…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6CAEB-6828-A442-A5BB-D2AB7A1B962F}"/>
              </a:ext>
            </a:extLst>
          </p:cNvPr>
          <p:cNvSpPr txBox="1"/>
          <p:nvPr/>
        </p:nvSpPr>
        <p:spPr>
          <a:xfrm>
            <a:off x="9234962" y="284637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1A5D8-4287-F846-A356-FF5764F413DE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78109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25021F-63F4-2D44-AA70-9C19DB47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44" y="359702"/>
            <a:ext cx="1718442" cy="685800"/>
          </a:xfrm>
        </p:spPr>
        <p:txBody>
          <a:bodyPr/>
          <a:lstStyle/>
          <a:p>
            <a:r>
              <a:rPr lang="en-US"/>
              <a:t>index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B805B-F4F3-2A48-A986-2AA561F5A1FE}"/>
              </a:ext>
            </a:extLst>
          </p:cNvPr>
          <p:cNvSpPr/>
          <p:nvPr/>
        </p:nvSpPr>
        <p:spPr>
          <a:xfrm>
            <a:off x="423718" y="1032641"/>
            <a:ext cx="11508828" cy="5465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1CE15-8654-024F-B51A-A6E1AE739B19}"/>
              </a:ext>
            </a:extLst>
          </p:cNvPr>
          <p:cNvSpPr txBox="1"/>
          <p:nvPr/>
        </p:nvSpPr>
        <p:spPr>
          <a:xfrm>
            <a:off x="897685" y="1256791"/>
            <a:ext cx="49947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APA Characteristics……………………………………………….3,4</a:t>
            </a:r>
          </a:p>
          <a:p>
            <a:r>
              <a:rPr lang="en-US" sz="1600" dirty="0"/>
              <a:t>Agency or Group Authored Report………………….…..31</a:t>
            </a:r>
          </a:p>
          <a:p>
            <a:r>
              <a:rPr lang="en-US" sz="1600" dirty="0"/>
              <a:t>Annotations………………………………………………………….13</a:t>
            </a:r>
          </a:p>
          <a:p>
            <a:r>
              <a:rPr lang="en-US" sz="1600" dirty="0"/>
              <a:t>Block Quotations…………………………………..……………..10</a:t>
            </a:r>
          </a:p>
          <a:p>
            <a:r>
              <a:rPr lang="en-US" sz="1600" dirty="0"/>
              <a:t>Blog Post……………………………………………………….……..26</a:t>
            </a:r>
          </a:p>
          <a:p>
            <a:r>
              <a:rPr lang="en-US" sz="1600" dirty="0"/>
              <a:t>Book With One Author………………………………..……….21</a:t>
            </a:r>
          </a:p>
          <a:p>
            <a:r>
              <a:rPr lang="en-US" sz="1600" dirty="0"/>
              <a:t>Book With More Than One Author………………………23</a:t>
            </a:r>
          </a:p>
          <a:p>
            <a:r>
              <a:rPr lang="en-US" sz="1600" dirty="0"/>
              <a:t>Callouts………………………………………………………………..16</a:t>
            </a:r>
          </a:p>
          <a:p>
            <a:r>
              <a:rPr lang="en-US" sz="1600" dirty="0"/>
              <a:t>Chapter in Edited Book………………………………………..24</a:t>
            </a:r>
          </a:p>
          <a:p>
            <a:r>
              <a:rPr lang="en-US" sz="1600" dirty="0"/>
              <a:t>Dictionary or Reference Book Online…………..………30</a:t>
            </a:r>
          </a:p>
          <a:p>
            <a:r>
              <a:rPr lang="en-US" sz="1600" dirty="0"/>
              <a:t>E-book From a Database……….………………………..…..22</a:t>
            </a:r>
          </a:p>
          <a:p>
            <a:r>
              <a:rPr lang="en-US" sz="1600" dirty="0"/>
              <a:t>Exceptions in Citations……………………………..……………8</a:t>
            </a:r>
          </a:p>
          <a:p>
            <a:r>
              <a:rPr lang="en-US" sz="1600" dirty="0"/>
              <a:t>Federal Statute………………………………………………….....39</a:t>
            </a:r>
          </a:p>
          <a:p>
            <a:r>
              <a:rPr lang="en-US" sz="1600" dirty="0"/>
              <a:t>Figures………………………………………………………………….14</a:t>
            </a:r>
          </a:p>
          <a:p>
            <a:r>
              <a:rPr lang="en-US" sz="1600" dirty="0"/>
              <a:t>Film or Video………………………………………………………...32</a:t>
            </a:r>
          </a:p>
          <a:p>
            <a:r>
              <a:rPr lang="en-US" sz="1600" dirty="0"/>
              <a:t>Headings, Levels of………………………………………………..11</a:t>
            </a:r>
          </a:p>
          <a:p>
            <a:r>
              <a:rPr lang="en-US" sz="1600" dirty="0"/>
              <a:t>In-text Citations……………………………………………………...6</a:t>
            </a:r>
          </a:p>
          <a:p>
            <a:r>
              <a:rPr lang="en-US" sz="1600" dirty="0"/>
              <a:t>Journal Article with DOI……………………………………......18</a:t>
            </a:r>
          </a:p>
          <a:p>
            <a:r>
              <a:rPr lang="en-US" sz="1600" dirty="0"/>
              <a:t>Journal Article with URL………………………………..………19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CC776-2FE4-1841-B3BC-3D8C07C8D8E9}"/>
              </a:ext>
            </a:extLst>
          </p:cNvPr>
          <p:cNvSpPr txBox="1"/>
          <p:nvPr/>
        </p:nvSpPr>
        <p:spPr>
          <a:xfrm>
            <a:off x="6447012" y="1118590"/>
            <a:ext cx="48473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Narrative Citations……………………………………………….7</a:t>
            </a:r>
          </a:p>
          <a:p>
            <a:r>
              <a:rPr lang="en-US" sz="1600" dirty="0"/>
              <a:t>Newspaper Article………………………………….………….29</a:t>
            </a:r>
          </a:p>
          <a:p>
            <a:r>
              <a:rPr lang="en-US" sz="1600" dirty="0"/>
              <a:t>“No date” Citation………………………………………………..8</a:t>
            </a:r>
          </a:p>
          <a:p>
            <a:r>
              <a:rPr lang="en-US" sz="1600" dirty="0"/>
              <a:t>Online Magazine Article……………………………….......25</a:t>
            </a:r>
          </a:p>
          <a:p>
            <a:r>
              <a:rPr lang="en-US" sz="1600" dirty="0"/>
              <a:t>Parenthetical Citations…………………………………..…….6</a:t>
            </a:r>
          </a:p>
          <a:p>
            <a:r>
              <a:rPr lang="en-US" sz="1600" dirty="0"/>
              <a:t>Podcast Episode………………………………………………..35</a:t>
            </a:r>
          </a:p>
          <a:p>
            <a:r>
              <a:rPr lang="en-US" sz="1600" dirty="0"/>
              <a:t>PowerPoint from a Class Website……………………..38</a:t>
            </a:r>
          </a:p>
          <a:p>
            <a:r>
              <a:rPr lang="en-US" sz="1600" dirty="0"/>
              <a:t>PubMed Numbers…………………………………………….20</a:t>
            </a:r>
          </a:p>
          <a:p>
            <a:r>
              <a:rPr lang="en-US" sz="1600" dirty="0"/>
              <a:t>Quotations………………………………………………………….9</a:t>
            </a:r>
          </a:p>
          <a:p>
            <a:r>
              <a:rPr lang="en-US" sz="1600" dirty="0"/>
              <a:t>Radio Broadcast………………………………………………..37</a:t>
            </a:r>
          </a:p>
          <a:p>
            <a:r>
              <a:rPr lang="en-US" sz="1600" dirty="0"/>
              <a:t>Reference List …………………………………………………..12</a:t>
            </a:r>
          </a:p>
          <a:p>
            <a:r>
              <a:rPr lang="en-US" sz="1600" dirty="0"/>
              <a:t>Song or Track on an Album………………………………34</a:t>
            </a:r>
          </a:p>
          <a:p>
            <a:r>
              <a:rPr lang="en-US" sz="1600" dirty="0"/>
              <a:t>Supreme Court Decision……………………………….….40</a:t>
            </a:r>
          </a:p>
          <a:p>
            <a:r>
              <a:rPr lang="en-US" sz="1600" dirty="0"/>
              <a:t>Tables………………………………………………………………..15</a:t>
            </a:r>
          </a:p>
          <a:p>
            <a:r>
              <a:rPr lang="en-US" sz="1600" dirty="0"/>
              <a:t>TED talks and webinars……………………………………..36</a:t>
            </a:r>
          </a:p>
          <a:p>
            <a:r>
              <a:rPr lang="en-US" sz="1600" dirty="0"/>
              <a:t>Title Page…………………………………………………………….5</a:t>
            </a:r>
          </a:p>
          <a:p>
            <a:r>
              <a:rPr lang="en-US" sz="1600" dirty="0"/>
              <a:t>Websites…………………………………………………………2, 28</a:t>
            </a:r>
          </a:p>
          <a:p>
            <a:r>
              <a:rPr lang="en-US" sz="1600" dirty="0"/>
              <a:t>Website with Retrieval Date……………….………….…..28</a:t>
            </a:r>
          </a:p>
          <a:p>
            <a:r>
              <a:rPr lang="en-US" sz="1600" dirty="0"/>
              <a:t>YouTube or Streaming Video</a:t>
            </a:r>
            <a:r>
              <a:rPr lang="en-US" sz="1600" dirty="0">
                <a:effectLst/>
              </a:rPr>
              <a:t> </a:t>
            </a:r>
            <a:r>
              <a:rPr lang="en-US" dirty="0">
                <a:effectLst/>
              </a:rPr>
              <a:t>……………………......33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0CF34-4D3A-A04E-A210-386EB2C575CA}"/>
              </a:ext>
            </a:extLst>
          </p:cNvPr>
          <p:cNvSpPr txBox="1"/>
          <p:nvPr/>
        </p:nvSpPr>
        <p:spPr>
          <a:xfrm>
            <a:off x="11287156" y="4356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70654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 err="1"/>
              <a:t>Pubmed</a:t>
            </a:r>
            <a:r>
              <a:rPr lang="en-US" b="1" dirty="0"/>
              <a:t> journal article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789827" y="2921619"/>
            <a:ext cx="10430108" cy="30883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Liu, G., Lin, Q., </a:t>
            </a:r>
            <a:r>
              <a:rPr lang="en-US" dirty="0" err="1">
                <a:solidFill>
                  <a:schemeClr val="tx1"/>
                </a:solidFill>
              </a:rPr>
              <a:t>Jin</a:t>
            </a:r>
            <a:r>
              <a:rPr lang="en-US" dirty="0">
                <a:solidFill>
                  <a:schemeClr val="tx1"/>
                </a:solidFill>
              </a:rPr>
              <a:t>, S., &amp; Gao, C. (2022). The CRISPR-Cas toolbox and gene editing     </a:t>
            </a:r>
          </a:p>
          <a:p>
            <a:r>
              <a:rPr lang="en-US" dirty="0">
                <a:solidFill>
                  <a:schemeClr val="tx1"/>
                </a:solidFill>
              </a:rPr>
              <a:t>        technologies. </a:t>
            </a:r>
            <a:r>
              <a:rPr lang="en-US" i="1" dirty="0">
                <a:solidFill>
                  <a:schemeClr val="tx1"/>
                </a:solidFill>
              </a:rPr>
              <a:t>Molecular Cell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i="1" dirty="0">
                <a:solidFill>
                  <a:schemeClr val="tx1"/>
                </a:solidFill>
              </a:rPr>
              <a:t>82</a:t>
            </a:r>
            <a:r>
              <a:rPr lang="en-US" dirty="0">
                <a:solidFill>
                  <a:schemeClr val="tx1"/>
                </a:solidFill>
              </a:rPr>
              <a:t>(2), 333–347. https://</a:t>
            </a:r>
            <a:r>
              <a:rPr lang="en-US" dirty="0" err="1">
                <a:solidFill>
                  <a:schemeClr val="tx1"/>
                </a:solidFill>
              </a:rPr>
              <a:t>doi.org</a:t>
            </a:r>
            <a:r>
              <a:rPr lang="en-US" dirty="0">
                <a:solidFill>
                  <a:schemeClr val="tx1"/>
                </a:solidFill>
              </a:rPr>
              <a:t>/10.1016/j.molcel.2021.12.002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(Liu et al., 2022)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Liu et al. (2022) surveyed current CRISPR-Cas gene editing…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FE697-4D87-934D-8866-397D9C2FB76D}"/>
              </a:ext>
            </a:extLst>
          </p:cNvPr>
          <p:cNvSpPr txBox="1"/>
          <p:nvPr/>
        </p:nvSpPr>
        <p:spPr>
          <a:xfrm>
            <a:off x="9240471" y="247801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75B93-7588-7A47-8827-F4B2B5693098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02095-FD44-4B48-BFF0-AC738D3DC9B2}"/>
              </a:ext>
            </a:extLst>
          </p:cNvPr>
          <p:cNvSpPr txBox="1"/>
          <p:nvPr/>
        </p:nvSpPr>
        <p:spPr>
          <a:xfrm>
            <a:off x="244046" y="1884990"/>
            <a:ext cx="6271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Note: APA prefers DOIs to PubMed numbers, but some journals do include them.</a:t>
            </a:r>
          </a:p>
        </p:txBody>
      </p:sp>
    </p:spTree>
    <p:extLst>
      <p:ext uri="{BB962C8B-B14F-4D97-AF65-F5344CB8AC3E}">
        <p14:creationId xmlns:p14="http://schemas.microsoft.com/office/powerpoint/2010/main" val="2596552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Book with one author (Print)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28253" y="3261368"/>
            <a:ext cx="8991682" cy="28712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972065" y="3149856"/>
            <a:ext cx="9978483" cy="2871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Pollan, M. (2006). </a:t>
            </a:r>
            <a:r>
              <a:rPr lang="en-US" i="1" dirty="0">
                <a:solidFill>
                  <a:schemeClr val="tx1"/>
                </a:solidFill>
              </a:rPr>
              <a:t>Omnivore’s dilemma: A natural history of four meals</a:t>
            </a:r>
            <a:r>
              <a:rPr lang="en-US" dirty="0">
                <a:solidFill>
                  <a:schemeClr val="tx1"/>
                </a:solidFill>
              </a:rPr>
              <a:t>. The Penguin </a:t>
            </a:r>
          </a:p>
          <a:p>
            <a:r>
              <a:rPr lang="en-US" dirty="0">
                <a:solidFill>
                  <a:schemeClr val="tx1"/>
                </a:solidFill>
              </a:rPr>
              <a:t>     Press.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(Pollan, 2006)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Pollan (2006) described “our national eating disorder” and…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B6DD0-FFFC-4444-99DF-DB52969EEDD0}"/>
              </a:ext>
            </a:extLst>
          </p:cNvPr>
          <p:cNvSpPr txBox="1"/>
          <p:nvPr/>
        </p:nvSpPr>
        <p:spPr>
          <a:xfrm>
            <a:off x="9286191" y="278052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APA, 10.2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5F9D4-C905-DC4B-8DC3-0B29D9D8A6B1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67547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E-book from a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28253" y="3261368"/>
            <a:ext cx="8991682" cy="28712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228599" y="2718488"/>
            <a:ext cx="11734801" cy="35958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Nestle, M. (2013). </a:t>
            </a:r>
            <a:r>
              <a:rPr lang="en-US" i="1" dirty="0">
                <a:solidFill>
                  <a:schemeClr val="tx1"/>
                </a:solidFill>
              </a:rPr>
              <a:t>Food politics: How the food industry influences nutrition and health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</a:rPr>
              <a:t>      University of California Press. </a:t>
            </a:r>
            <a:r>
              <a:rPr lang="en-US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http://www.jstor.org/stable/10.1525/j.ctt7zw29z</a:t>
            </a:r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(Nestle, 2013)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Nestle (2013) described the “pay for play” trend in…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35D87-888F-7E49-96AF-71146D1C0ABB}"/>
              </a:ext>
            </a:extLst>
          </p:cNvPr>
          <p:cNvSpPr txBox="1"/>
          <p:nvPr/>
        </p:nvSpPr>
        <p:spPr>
          <a:xfrm>
            <a:off x="9265442" y="2343052"/>
            <a:ext cx="113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51033-CD00-7941-90B9-3F695ABBA062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647819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Book with more than one author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525614" y="3153386"/>
            <a:ext cx="10458338" cy="27010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Woodward, B. &amp; Bernstein, C. (1974). </a:t>
            </a:r>
            <a:r>
              <a:rPr lang="en-US" i="1" dirty="0">
                <a:solidFill>
                  <a:schemeClr val="tx1"/>
                </a:solidFill>
              </a:rPr>
              <a:t>All the president’s men.</a:t>
            </a:r>
            <a:r>
              <a:rPr lang="en-US" dirty="0">
                <a:solidFill>
                  <a:schemeClr val="tx1"/>
                </a:solidFill>
              </a:rPr>
              <a:t> Simon and Schuster.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(Woodward &amp; Bernstein, 1974)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Woodward and Bernstein (1974) discussed…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611AC-40BA-2640-BB13-8EB75F650A1C}"/>
              </a:ext>
            </a:extLst>
          </p:cNvPr>
          <p:cNvSpPr txBox="1"/>
          <p:nvPr/>
        </p:nvSpPr>
        <p:spPr>
          <a:xfrm>
            <a:off x="9290930" y="272394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9B348-95C0-0942-9978-CE73FB0C1A36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635335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Chapter in an edited book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501805" y="3257709"/>
            <a:ext cx="10424532" cy="29689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Haworth, H. (2019). The fading stars: A constellation. In J. </a:t>
            </a:r>
            <a:r>
              <a:rPr lang="en-US" dirty="0" err="1">
                <a:solidFill>
                  <a:schemeClr val="tx1"/>
                </a:solidFill>
              </a:rPr>
              <a:t>Greenring</a:t>
            </a:r>
            <a:r>
              <a:rPr lang="en-US" dirty="0">
                <a:solidFill>
                  <a:schemeClr val="tx1"/>
                </a:solidFill>
              </a:rPr>
              <a:t>, (Ed.), </a:t>
            </a:r>
            <a:r>
              <a:rPr lang="en-US" i="1" dirty="0">
                <a:solidFill>
                  <a:schemeClr val="tx1"/>
                </a:solidFill>
              </a:rPr>
              <a:t>Best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     American science and nature writing </a:t>
            </a:r>
            <a:r>
              <a:rPr lang="en-US" dirty="0">
                <a:solidFill>
                  <a:schemeClr val="tx1"/>
                </a:solidFill>
              </a:rPr>
              <a:t>(pp. 99-111). Mariner/Houghton Mifflin Publishing.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(Haworth, 2019)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Haworth (2019) discusses constellations…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38AC5-A9E8-CB49-81FD-717708099784}"/>
              </a:ext>
            </a:extLst>
          </p:cNvPr>
          <p:cNvSpPr txBox="1"/>
          <p:nvPr/>
        </p:nvSpPr>
        <p:spPr>
          <a:xfrm>
            <a:off x="9287776" y="2888377"/>
            <a:ext cx="113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67D65-C57E-D941-9387-F822907932EF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398048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Online magazine article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713678" y="2960649"/>
            <a:ext cx="10504449" cy="29741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Twenge, J. (2017, September 15). Have smartphones destroyed a generation? </a:t>
            </a:r>
            <a:r>
              <a:rPr lang="en-US" i="1" dirty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Atlantic.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https://www.theatlantic.com/magazine/archive/2017/09/has-the-smartphone-destroyed-a-</a:t>
            </a:r>
            <a:r>
              <a:rPr lang="en-US" dirty="0">
                <a:solidFill>
                  <a:schemeClr val="tx1"/>
                </a:solidFill>
              </a:rPr>
              <a:t>    </a:t>
            </a:r>
          </a:p>
          <a:p>
            <a:r>
              <a:rPr lang="en-US" dirty="0">
                <a:solidFill>
                  <a:schemeClr val="tx1"/>
                </a:solidFill>
              </a:rPr>
              <a:t>    generation/534198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(Twenge,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Twenge (2017) analyzed social effects of smartphones …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C9305-6A52-9542-9D16-E15713BFFC69}"/>
              </a:ext>
            </a:extLst>
          </p:cNvPr>
          <p:cNvSpPr txBox="1"/>
          <p:nvPr/>
        </p:nvSpPr>
        <p:spPr>
          <a:xfrm>
            <a:off x="9307243" y="259131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F495B-22BF-1B4A-9F72-A0055FAEA2AC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117245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blog post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756292" y="2985887"/>
            <a:ext cx="9735147" cy="2871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Gioia</a:t>
            </a:r>
            <a:r>
              <a:rPr lang="en-US" dirty="0">
                <a:solidFill>
                  <a:schemeClr val="tx1"/>
                </a:solidFill>
              </a:rPr>
              <a:t>, T. (2022, March 19). The case for super vinyl. </a:t>
            </a:r>
            <a:r>
              <a:rPr lang="en-US" i="1" dirty="0">
                <a:solidFill>
                  <a:schemeClr val="tx1"/>
                </a:solidFill>
              </a:rPr>
              <a:t>The honest broker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Substack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       https://tedgioia.substack.com/p/the-case-for-super-vinyl?s=r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</a:t>
            </a:r>
            <a:r>
              <a:rPr lang="en-US" dirty="0" err="1">
                <a:solidFill>
                  <a:schemeClr val="tx1"/>
                </a:solidFill>
              </a:rPr>
              <a:t>Gioia</a:t>
            </a:r>
            <a:r>
              <a:rPr lang="en-US" dirty="0">
                <a:solidFill>
                  <a:schemeClr val="tx1"/>
                </a:solidFill>
              </a:rPr>
              <a:t>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</a:t>
            </a:r>
            <a:r>
              <a:rPr lang="en-US" dirty="0" err="1">
                <a:solidFill>
                  <a:schemeClr val="tx1"/>
                </a:solidFill>
              </a:rPr>
              <a:t>Gioia</a:t>
            </a:r>
            <a:r>
              <a:rPr lang="en-US" dirty="0">
                <a:solidFill>
                  <a:schemeClr val="tx1"/>
                </a:solidFill>
              </a:rPr>
              <a:t> (2022) argues that music on vinyl is not merely…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82DD5-3713-1B44-AC78-BA3014963394}"/>
              </a:ext>
            </a:extLst>
          </p:cNvPr>
          <p:cNvSpPr txBox="1"/>
          <p:nvPr/>
        </p:nvSpPr>
        <p:spPr>
          <a:xfrm>
            <a:off x="9226862" y="2616555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FEBB4-B94C-6248-A377-ECE8C5DB8F54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223411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article on a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28253" y="3261368"/>
            <a:ext cx="8991682" cy="28712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1022273" y="2874697"/>
            <a:ext cx="10197662" cy="32084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Gotbrath</a:t>
            </a:r>
            <a:r>
              <a:rPr lang="en-US" dirty="0">
                <a:solidFill>
                  <a:schemeClr val="tx1"/>
                </a:solidFill>
              </a:rPr>
              <a:t>, L. (2022, March 23). </a:t>
            </a:r>
            <a:r>
              <a:rPr lang="en-US" i="1" dirty="0">
                <a:solidFill>
                  <a:schemeClr val="tx1"/>
                </a:solidFill>
              </a:rPr>
              <a:t>What counts as a war crime and why they are so hard to </a:t>
            </a:r>
          </a:p>
          <a:p>
            <a:r>
              <a:rPr lang="en-US" i="1" dirty="0">
                <a:solidFill>
                  <a:schemeClr val="tx1"/>
                </a:solidFill>
              </a:rPr>
              <a:t>      prosecute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Axios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https://www.axios.com/2022/03/22/russia-putin-war-crimes-icc-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ukraine</a:t>
            </a:r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</a:t>
            </a:r>
            <a:r>
              <a:rPr lang="en-US" dirty="0" err="1">
                <a:solidFill>
                  <a:schemeClr val="tx1"/>
                </a:solidFill>
              </a:rPr>
              <a:t>Gotbrath</a:t>
            </a:r>
            <a:r>
              <a:rPr lang="en-US" dirty="0">
                <a:solidFill>
                  <a:schemeClr val="tx1"/>
                </a:solidFill>
              </a:rPr>
              <a:t>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</a:t>
            </a:r>
            <a:r>
              <a:rPr lang="en-US" dirty="0" err="1">
                <a:solidFill>
                  <a:schemeClr val="tx1"/>
                </a:solidFill>
              </a:rPr>
              <a:t>Gotbrath</a:t>
            </a:r>
            <a:r>
              <a:rPr lang="en-US" dirty="0">
                <a:solidFill>
                  <a:schemeClr val="tx1"/>
                </a:solidFill>
              </a:rPr>
              <a:t> (2022) maintains…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0F053E-FB94-5840-AD6D-F176569014A6}"/>
              </a:ext>
            </a:extLst>
          </p:cNvPr>
          <p:cNvSpPr txBox="1"/>
          <p:nvPr/>
        </p:nvSpPr>
        <p:spPr>
          <a:xfrm>
            <a:off x="9267837" y="2455974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2BD3D-0AEC-C449-8EC7-E33B2E500141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492402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Website with a retrieval date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228599" y="2718488"/>
            <a:ext cx="11734801" cy="35958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Provide a retrieval date when citing a web-based source whose URL is likely or intended to change. Note: some citation generators provide them automatically whether necessary or not.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Centers for Disease Control. (2022, March 9). </a:t>
            </a:r>
            <a:r>
              <a:rPr lang="en-US" sz="1600" i="1" dirty="0">
                <a:solidFill>
                  <a:schemeClr val="tx1"/>
                </a:solidFill>
              </a:rPr>
              <a:t>Self-testing at home or anywhere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   Retrieved on June 10, 2022, from h</a:t>
            </a:r>
            <a:r>
              <a:rPr lang="en-US" sz="16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ttps://www.cdc.gov/coronavirus/2019-n</a:t>
            </a:r>
            <a:r>
              <a:rPr lang="en-US" sz="1600" dirty="0">
                <a:solidFill>
                  <a:schemeClr val="tx1"/>
                </a:solidFill>
              </a:rPr>
              <a:t>cov/testing/self-</a:t>
            </a:r>
            <a:r>
              <a:rPr lang="en-US" sz="1600" dirty="0" err="1">
                <a:solidFill>
                  <a:schemeClr val="tx1"/>
                </a:solidFill>
              </a:rPr>
              <a:t>testing.html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endParaRPr lang="en-US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Parenthetical citation first mention: (Centers for Disease Control [CDC],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Narrative citation first mention: The Centers for Disease Control (2022) issued guidance regarding…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Later mentions for Parenthetical citations regarding acronyms: (CDC, 2022)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Later mentions for Narrative citations regarding acronyms: CDC (2022) explained…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730853-EF8D-4848-91C3-56E81DC34BBE}"/>
              </a:ext>
            </a:extLst>
          </p:cNvPr>
          <p:cNvSpPr txBox="1"/>
          <p:nvPr/>
        </p:nvSpPr>
        <p:spPr>
          <a:xfrm>
            <a:off x="9273062" y="223249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0445E-9BFB-2E4D-8A51-7B9D51B2BFD4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707076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Online newspaper article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858644" y="2943922"/>
            <a:ext cx="9259230" cy="31696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Blow, C. (2022, June 8). America’s ‘psychic numbing’ to gun violence. </a:t>
            </a:r>
            <a:r>
              <a:rPr lang="en-US" i="1" dirty="0">
                <a:solidFill>
                  <a:schemeClr val="tx1"/>
                </a:solidFill>
              </a:rPr>
              <a:t>The New York Times.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      https://</a:t>
            </a:r>
            <a:r>
              <a:rPr lang="en-US" dirty="0" err="1">
                <a:solidFill>
                  <a:schemeClr val="tx1"/>
                </a:solidFill>
              </a:rPr>
              <a:t>www.nytimes.com</a:t>
            </a:r>
            <a:r>
              <a:rPr lang="en-US" dirty="0">
                <a:solidFill>
                  <a:schemeClr val="tx1"/>
                </a:solidFill>
              </a:rPr>
              <a:t>/2022/06/08/opinion/numbing-gun-</a:t>
            </a:r>
            <a:r>
              <a:rPr lang="en-US" dirty="0" err="1">
                <a:solidFill>
                  <a:schemeClr val="tx1"/>
                </a:solidFill>
              </a:rPr>
              <a:t>violence.html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(Blow,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Blow (2022) notes as we become desensitized to…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58449-8B98-AE40-B14B-8289C6CB614F}"/>
              </a:ext>
            </a:extLst>
          </p:cNvPr>
          <p:cNvSpPr txBox="1"/>
          <p:nvPr/>
        </p:nvSpPr>
        <p:spPr>
          <a:xfrm>
            <a:off x="9250202" y="251669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67B5E-88DF-0748-A0A5-089D7091D19C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1227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D40C1-BD4F-D340-AAC9-2EEE5847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What is APA style?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28F08-D3E9-0248-A6D8-9E60AD0E2D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099" y="2443813"/>
            <a:ext cx="4882729" cy="394038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APA Style refers to a system of documentation used by the American Psychological Association.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APA Style is often a requirement of research essays and course papers written in the sciences, medical fields, and business.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APA Style emphasizes the names of researchers and how current the research is by including authors and years in parenthetical citations: (Hart, 2016).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C59AD938-3446-4A4F-ACB6-0467E2EC21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/>
        </p:blipFill>
        <p:spPr>
          <a:xfrm>
            <a:off x="7095806" y="643234"/>
            <a:ext cx="4157907" cy="5599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D1DAD7-041A-DD4E-9F79-81535EEC2149}"/>
              </a:ext>
            </a:extLst>
          </p:cNvPr>
          <p:cNvSpPr txBox="1"/>
          <p:nvPr/>
        </p:nvSpPr>
        <p:spPr>
          <a:xfrm>
            <a:off x="11424316" y="1384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8801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dictionary or encyclopedia online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228599" y="2718488"/>
            <a:ext cx="11734801" cy="35958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Merriam-Webster. (n.d.). Trauma. In </a:t>
            </a:r>
            <a:r>
              <a:rPr lang="en-US" i="1" dirty="0">
                <a:solidFill>
                  <a:schemeClr val="tx1"/>
                </a:solidFill>
              </a:rPr>
              <a:t>Merriam-</a:t>
            </a:r>
            <a:r>
              <a:rPr lang="en-US" i="1" dirty="0" err="1">
                <a:solidFill>
                  <a:schemeClr val="tx1"/>
                </a:solidFill>
              </a:rPr>
              <a:t>Webster.com</a:t>
            </a:r>
            <a:r>
              <a:rPr lang="en-US" i="1" dirty="0">
                <a:solidFill>
                  <a:schemeClr val="tx1"/>
                </a:solidFill>
              </a:rPr>
              <a:t> dictionary.</a:t>
            </a:r>
            <a:r>
              <a:rPr lang="en-US" dirty="0">
                <a:solidFill>
                  <a:schemeClr val="tx1"/>
                </a:solidFill>
              </a:rPr>
              <a:t> Retrieved June 13, 2022, from   </a:t>
            </a:r>
          </a:p>
          <a:p>
            <a:r>
              <a:rPr lang="en-US" dirty="0">
                <a:solidFill>
                  <a:schemeClr val="tx1"/>
                </a:solidFill>
              </a:rPr>
              <a:t>      https://</a:t>
            </a:r>
            <a:r>
              <a:rPr lang="en-US" dirty="0" err="1">
                <a:solidFill>
                  <a:schemeClr val="tx1"/>
                </a:solidFill>
              </a:rPr>
              <a:t>www.merriam-webster.com</a:t>
            </a:r>
            <a:r>
              <a:rPr lang="en-US" dirty="0">
                <a:solidFill>
                  <a:schemeClr val="tx1"/>
                </a:solidFill>
              </a:rPr>
              <a:t>/dictionary/trauma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(Merriam-Webster, n.d.)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The current </a:t>
            </a:r>
            <a:r>
              <a:rPr lang="en-US" i="1" dirty="0">
                <a:solidFill>
                  <a:schemeClr val="tx1"/>
                </a:solidFill>
              </a:rPr>
              <a:t>Merriam-Webster</a:t>
            </a:r>
            <a:r>
              <a:rPr lang="en-US" dirty="0">
                <a:solidFill>
                  <a:schemeClr val="tx1"/>
                </a:solidFill>
              </a:rPr>
              <a:t> (n.d.) definition of “trauma” includes…</a:t>
            </a:r>
            <a:r>
              <a:rPr lang="en-US" dirty="0"/>
              <a:t>…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7A74B-476E-DD4B-A3EE-525B14316805}"/>
              </a:ext>
            </a:extLst>
          </p:cNvPr>
          <p:cNvSpPr txBox="1"/>
          <p:nvPr/>
        </p:nvSpPr>
        <p:spPr>
          <a:xfrm>
            <a:off x="9265442" y="234915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A4D39-B00C-6D45-9713-7A10EE970937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768170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Agency or group-authored report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521319" y="2748863"/>
            <a:ext cx="11200571" cy="39621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UNESCO World Water Assessment </a:t>
            </a:r>
            <a:r>
              <a:rPr lang="en-US" sz="1600" dirty="0" err="1">
                <a:solidFill>
                  <a:schemeClr val="tx1"/>
                </a:solidFill>
              </a:rPr>
              <a:t>Programme</a:t>
            </a:r>
            <a:r>
              <a:rPr lang="en-US" sz="1600" dirty="0">
                <a:solidFill>
                  <a:schemeClr val="tx1"/>
                </a:solidFill>
              </a:rPr>
              <a:t>. (2022). </a:t>
            </a:r>
            <a:r>
              <a:rPr lang="en-US" sz="1600" i="1" dirty="0">
                <a:solidFill>
                  <a:schemeClr val="tx1"/>
                </a:solidFill>
              </a:rPr>
              <a:t>The United Nations world water development </a:t>
            </a:r>
          </a:p>
          <a:p>
            <a:r>
              <a:rPr lang="en-US" sz="1600" i="1" dirty="0">
                <a:solidFill>
                  <a:schemeClr val="tx1"/>
                </a:solidFill>
              </a:rPr>
              <a:t>      report 2022: Groundwater: Making the invisible visible.</a:t>
            </a:r>
            <a:r>
              <a:rPr lang="en-US" sz="1600" dirty="0">
                <a:solidFill>
                  <a:schemeClr val="tx1"/>
                </a:solidFill>
              </a:rPr>
              <a:t> https://</a:t>
            </a:r>
            <a:r>
              <a:rPr lang="en-US" sz="1600" dirty="0" err="1">
                <a:solidFill>
                  <a:schemeClr val="tx1"/>
                </a:solidFill>
              </a:rPr>
              <a:t>unesdoc.unesco.org</a:t>
            </a:r>
            <a:r>
              <a:rPr lang="en-US" sz="1600" dirty="0">
                <a:solidFill>
                  <a:schemeClr val="tx1"/>
                </a:solidFill>
              </a:rPr>
              <a:t>/ark:/    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  48223/pf0000380721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Parenthetical citation first mention: (United Nations Educational, Scientific, and Cultural Organization [UNESCO] World Water Assessment </a:t>
            </a:r>
            <a:r>
              <a:rPr lang="en-US" sz="1600" dirty="0" err="1">
                <a:solidFill>
                  <a:schemeClr val="tx1"/>
                </a:solidFill>
              </a:rPr>
              <a:t>Programme</a:t>
            </a:r>
            <a:r>
              <a:rPr lang="en-US" sz="1600" dirty="0">
                <a:solidFill>
                  <a:schemeClr val="tx1"/>
                </a:solidFill>
              </a:rPr>
              <a:t>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Narrative citation first mention: The United Nations Educational, Scientific, and Cultural Organization (UNESCO) World Water Assessment </a:t>
            </a:r>
            <a:r>
              <a:rPr lang="en-US" sz="1600" dirty="0" err="1">
                <a:solidFill>
                  <a:schemeClr val="tx1"/>
                </a:solidFill>
              </a:rPr>
              <a:t>Programme</a:t>
            </a:r>
            <a:r>
              <a:rPr lang="en-US" sz="1600" dirty="0">
                <a:solidFill>
                  <a:schemeClr val="tx1"/>
                </a:solidFill>
              </a:rPr>
              <a:t> (2022) issued guidance regarding…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Later mentions for Parenthetical citations regarding acronyms: (UNESCO World Water Assessment </a:t>
            </a:r>
            <a:r>
              <a:rPr lang="en-US" sz="1600" dirty="0" err="1">
                <a:solidFill>
                  <a:schemeClr val="tx1"/>
                </a:solidFill>
              </a:rPr>
              <a:t>Programme</a:t>
            </a:r>
            <a:r>
              <a:rPr lang="en-US" sz="1600" dirty="0">
                <a:solidFill>
                  <a:schemeClr val="tx1"/>
                </a:solidFill>
              </a:rPr>
              <a:t>, 2022)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Later mentions for Narrative citations regarding acronyms: The UNESCO World Water Assessment </a:t>
            </a:r>
            <a:r>
              <a:rPr lang="en-US" sz="1600" dirty="0" err="1">
                <a:solidFill>
                  <a:schemeClr val="tx1"/>
                </a:solidFill>
              </a:rPr>
              <a:t>Programme</a:t>
            </a:r>
            <a:r>
              <a:rPr lang="en-US" sz="1600" dirty="0">
                <a:solidFill>
                  <a:schemeClr val="tx1"/>
                </a:solidFill>
              </a:rPr>
              <a:t> (2022) explained…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F6FF0-97FC-2945-8935-85A3790F130E}"/>
              </a:ext>
            </a:extLst>
          </p:cNvPr>
          <p:cNvSpPr txBox="1"/>
          <p:nvPr/>
        </p:nvSpPr>
        <p:spPr>
          <a:xfrm>
            <a:off x="9278580" y="2379531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10.4.51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89D5E-CE95-4F41-831E-70A1FBD41DE8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557325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Film or video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499895" y="2888167"/>
            <a:ext cx="10396655" cy="31440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Orlowsky</a:t>
            </a:r>
            <a:r>
              <a:rPr lang="en-US" dirty="0">
                <a:solidFill>
                  <a:schemeClr val="tx1"/>
                </a:solidFill>
              </a:rPr>
              <a:t>-Yang, J. (Director). (2020). </a:t>
            </a:r>
            <a:r>
              <a:rPr lang="en-US" i="1" dirty="0">
                <a:solidFill>
                  <a:schemeClr val="tx1"/>
                </a:solidFill>
              </a:rPr>
              <a:t>The social dilemma</a:t>
            </a:r>
            <a:r>
              <a:rPr lang="en-US" dirty="0">
                <a:solidFill>
                  <a:schemeClr val="tx1"/>
                </a:solidFill>
              </a:rPr>
              <a:t> [Film]. Exposure Labs.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</a:t>
            </a:r>
            <a:r>
              <a:rPr lang="en-US" dirty="0" err="1">
                <a:solidFill>
                  <a:schemeClr val="tx1"/>
                </a:solidFill>
              </a:rPr>
              <a:t>Orlowsky</a:t>
            </a:r>
            <a:r>
              <a:rPr lang="en-US" dirty="0">
                <a:solidFill>
                  <a:schemeClr val="tx1"/>
                </a:solidFill>
              </a:rPr>
              <a:t>-Yang, 2020)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</a:t>
            </a:r>
            <a:r>
              <a:rPr lang="en-US" dirty="0" err="1">
                <a:solidFill>
                  <a:schemeClr val="tx1"/>
                </a:solidFill>
              </a:rPr>
              <a:t>Orlowsky</a:t>
            </a:r>
            <a:r>
              <a:rPr lang="en-US" dirty="0">
                <a:solidFill>
                  <a:schemeClr val="tx1"/>
                </a:solidFill>
              </a:rPr>
              <a:t>-Yang (2020) analyzed social media…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D5823-B7CA-9E44-BED5-4326812332EE}"/>
              </a:ext>
            </a:extLst>
          </p:cNvPr>
          <p:cNvSpPr txBox="1"/>
          <p:nvPr/>
        </p:nvSpPr>
        <p:spPr>
          <a:xfrm>
            <a:off x="9303542" y="2463351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D65B5-4EEC-C24B-ABB4-2714FF40DB9D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951531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YouTube or streaming video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780585" y="3086248"/>
            <a:ext cx="9398620" cy="2871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United Nations. (2021, April 21). </a:t>
            </a:r>
            <a:r>
              <a:rPr lang="en-US" i="1" dirty="0">
                <a:solidFill>
                  <a:schemeClr val="tx1"/>
                </a:solidFill>
              </a:rPr>
              <a:t>Climate change for kids </a:t>
            </a:r>
            <a:r>
              <a:rPr lang="en-US" dirty="0">
                <a:solidFill>
                  <a:schemeClr val="tx1"/>
                </a:solidFill>
              </a:rPr>
              <a:t>[Video]. YouTube.</a:t>
            </a:r>
          </a:p>
          <a:p>
            <a:r>
              <a:rPr lang="en-US" dirty="0">
                <a:solidFill>
                  <a:schemeClr val="tx1"/>
                </a:solidFill>
              </a:rPr>
              <a:t>      https://</a:t>
            </a:r>
            <a:r>
              <a:rPr lang="en-US" dirty="0" err="1">
                <a:solidFill>
                  <a:schemeClr val="tx1"/>
                </a:solidFill>
              </a:rPr>
              <a:t>www.youtube.com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watch?v</a:t>
            </a:r>
            <a:r>
              <a:rPr lang="en-US" dirty="0">
                <a:solidFill>
                  <a:schemeClr val="tx1"/>
                </a:solidFill>
              </a:rPr>
              <a:t>=WkvPdUtYhX8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(United Nations,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The United Nations (2021) clarified its position in its film for children…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09DC3-CEB1-3649-9951-F53F82F73DFE}"/>
              </a:ext>
            </a:extLst>
          </p:cNvPr>
          <p:cNvSpPr txBox="1"/>
          <p:nvPr/>
        </p:nvSpPr>
        <p:spPr>
          <a:xfrm>
            <a:off x="9243896" y="2716916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10.12.90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B1DBC-CAE0-8744-A0EF-804DF9B297EA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105628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Song or track on an album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836342" y="3038707"/>
            <a:ext cx="10208590" cy="29829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Anderson, L. (1981). O Superman [Song]. On </a:t>
            </a:r>
            <a:r>
              <a:rPr lang="en-US" i="1" dirty="0">
                <a:solidFill>
                  <a:schemeClr val="tx1"/>
                </a:solidFill>
              </a:rPr>
              <a:t>Big science</a:t>
            </a:r>
            <a:r>
              <a:rPr lang="en-US" dirty="0">
                <a:solidFill>
                  <a:schemeClr val="tx1"/>
                </a:solidFill>
              </a:rPr>
              <a:t>. Warner Bros. Records.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(Anderson, 1982)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Anderson’s </a:t>
            </a:r>
            <a:r>
              <a:rPr lang="en-US" i="1" dirty="0">
                <a:solidFill>
                  <a:schemeClr val="tx1"/>
                </a:solidFill>
              </a:rPr>
              <a:t>O Superman</a:t>
            </a:r>
            <a:r>
              <a:rPr lang="en-US" dirty="0">
                <a:solidFill>
                  <a:schemeClr val="tx1"/>
                </a:solidFill>
              </a:rPr>
              <a:t> (1981) captured the decade’s…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3AC4F-656D-4944-95B4-AC33135A5587}"/>
              </a:ext>
            </a:extLst>
          </p:cNvPr>
          <p:cNvSpPr txBox="1"/>
          <p:nvPr/>
        </p:nvSpPr>
        <p:spPr>
          <a:xfrm>
            <a:off x="9318782" y="2600511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B6D78-7991-9140-AD65-5D7FB25F16B1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4060596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Podcast episode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28253" y="3261368"/>
            <a:ext cx="8991682" cy="28712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228599" y="2718488"/>
            <a:ext cx="11734801" cy="35958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Winfrey, O. (Host). (2020, Sept. 16) Beyonce. (No. 290) [Audio podcast episode]. In </a:t>
            </a:r>
            <a:r>
              <a:rPr lang="en-US" i="1" dirty="0">
                <a:solidFill>
                  <a:schemeClr val="tx1"/>
                </a:solidFill>
              </a:rPr>
              <a:t>Oprah’s Super Soul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</a:rPr>
              <a:t>     Harpo Productions. https://super-</a:t>
            </a:r>
            <a:r>
              <a:rPr lang="en-US" dirty="0" err="1">
                <a:solidFill>
                  <a:schemeClr val="tx1"/>
                </a:solidFill>
              </a:rPr>
              <a:t>soul.simplecast.com</a:t>
            </a:r>
            <a:r>
              <a:rPr lang="en-US" dirty="0">
                <a:solidFill>
                  <a:schemeClr val="tx1"/>
                </a:solidFill>
              </a:rPr>
              <a:t>/episodes/</a:t>
            </a:r>
            <a:r>
              <a:rPr lang="en-US" dirty="0" err="1">
                <a:solidFill>
                  <a:schemeClr val="tx1"/>
                </a:solidFill>
              </a:rPr>
              <a:t>beyonce-JxZiHEvg</a:t>
            </a:r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(Winfrey,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Winfrey (2020) discussed strategies for building resilience in her podcast episode.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55EDA-DEF7-B443-BCE5-19670CCE8C56}"/>
              </a:ext>
            </a:extLst>
          </p:cNvPr>
          <p:cNvSpPr txBox="1"/>
          <p:nvPr/>
        </p:nvSpPr>
        <p:spPr>
          <a:xfrm>
            <a:off x="9321177" y="2262382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99B52-577A-4A42-9656-377E976A3E2F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036317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Ted talk / webinar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28253" y="3261368"/>
            <a:ext cx="8991682" cy="28712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740838" y="3022411"/>
            <a:ext cx="10882542" cy="34395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Gates, B. (2022, April 22). </a:t>
            </a:r>
            <a:r>
              <a:rPr lang="en-US" i="1" dirty="0">
                <a:solidFill>
                  <a:schemeClr val="tx1"/>
                </a:solidFill>
              </a:rPr>
              <a:t>We can make COVID the last pandemic </a:t>
            </a:r>
            <a:r>
              <a:rPr lang="en-US" dirty="0">
                <a:solidFill>
                  <a:schemeClr val="tx1"/>
                </a:solidFill>
              </a:rPr>
              <a:t>[Video]. TED </a:t>
            </a:r>
          </a:p>
          <a:p>
            <a:r>
              <a:rPr lang="en-US" dirty="0">
                <a:solidFill>
                  <a:schemeClr val="tx1"/>
                </a:solidFill>
              </a:rPr>
              <a:t>      Conferences. https://</a:t>
            </a:r>
            <a:r>
              <a:rPr lang="en-US" dirty="0" err="1">
                <a:solidFill>
                  <a:schemeClr val="tx1"/>
                </a:solidFill>
              </a:rPr>
              <a:t>www.ted.com</a:t>
            </a:r>
            <a:r>
              <a:rPr lang="en-US" dirty="0">
                <a:solidFill>
                  <a:schemeClr val="tx1"/>
                </a:solidFill>
              </a:rPr>
              <a:t>/talks/bill_gates_we_can_make_covid_19_the_last_pandemic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(Gates,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Gates (2022) proposed to end the current pandemic by…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FC04B-506B-9940-84B4-C2BF8EAEBE31}"/>
              </a:ext>
            </a:extLst>
          </p:cNvPr>
          <p:cNvSpPr txBox="1"/>
          <p:nvPr/>
        </p:nvSpPr>
        <p:spPr>
          <a:xfrm>
            <a:off x="9316671" y="2501291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10.12.88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0E3FE-6EF9-F14E-A7C8-99B063EFDA66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4196189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Radio broadcast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28253" y="3261368"/>
            <a:ext cx="8991682" cy="28712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358345" y="2818849"/>
            <a:ext cx="11734801" cy="35958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Nelson, D., &amp; Silva, N. (2018, September 26). </a:t>
            </a:r>
            <a:r>
              <a:rPr lang="en-US" i="1" dirty="0">
                <a:solidFill>
                  <a:schemeClr val="tx1"/>
                </a:solidFill>
              </a:rPr>
              <a:t>The keepers of the underground: The hip-hop archive </a:t>
            </a:r>
          </a:p>
          <a:p>
            <a:r>
              <a:rPr lang="en-US" i="1" dirty="0">
                <a:solidFill>
                  <a:schemeClr val="tx1"/>
                </a:solidFill>
              </a:rPr>
              <a:t>       at Harvard </a:t>
            </a:r>
            <a:r>
              <a:rPr lang="en-US" dirty="0">
                <a:solidFill>
                  <a:schemeClr val="tx1"/>
                </a:solidFill>
              </a:rPr>
              <a:t>[Radio broadcast]</a:t>
            </a:r>
            <a:r>
              <a:rPr lang="en-US" i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NPR.  https://</a:t>
            </a:r>
            <a:r>
              <a:rPr lang="en-US" dirty="0" err="1">
                <a:solidFill>
                  <a:schemeClr val="tx1"/>
                </a:solidFill>
              </a:rPr>
              <a:t>www.npr.org</a:t>
            </a:r>
            <a:r>
              <a:rPr lang="en-US" dirty="0">
                <a:solidFill>
                  <a:schemeClr val="tx1"/>
                </a:solidFill>
              </a:rPr>
              <a:t>/people/5252035/the-kitchen-sisters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(Nelson &amp; Silva,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Nelson and Silva (2018) devoted a radio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broadcast to Harvard’s hip-hop archive…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D53DD-6DBC-0849-B8F4-518548A9C1F4}"/>
              </a:ext>
            </a:extLst>
          </p:cNvPr>
          <p:cNvSpPr txBox="1"/>
          <p:nvPr/>
        </p:nvSpPr>
        <p:spPr>
          <a:xfrm>
            <a:off x="9349262" y="2406820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4683D-8FEF-484D-819A-CB2B8B896061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033069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PowerPoint from a class website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1123485" y="3205976"/>
            <a:ext cx="9945029" cy="2885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Sanders, C. (2021, March 21). </a:t>
            </a:r>
            <a:r>
              <a:rPr lang="en-US" i="1" dirty="0">
                <a:solidFill>
                  <a:schemeClr val="tx1"/>
                </a:solidFill>
              </a:rPr>
              <a:t>Modernization and its discontents: Europe in 1789</a:t>
            </a:r>
            <a:r>
              <a:rPr lang="en-US" dirty="0">
                <a:solidFill>
                  <a:schemeClr val="tx1"/>
                </a:solidFill>
              </a:rPr>
              <a:t>. [PowerPoint </a:t>
            </a:r>
          </a:p>
          <a:p>
            <a:r>
              <a:rPr lang="en-US" dirty="0">
                <a:solidFill>
                  <a:schemeClr val="tx1"/>
                </a:solidFill>
              </a:rPr>
              <a:t>     slides]. </a:t>
            </a:r>
            <a:r>
              <a:rPr lang="en-US" dirty="0" err="1">
                <a:solidFill>
                  <a:schemeClr val="tx1"/>
                </a:solidFill>
              </a:rPr>
              <a:t>Brightspace@TCU</a:t>
            </a:r>
            <a:r>
              <a:rPr lang="en-US" dirty="0">
                <a:solidFill>
                  <a:schemeClr val="tx1"/>
                </a:solidFill>
              </a:rPr>
              <a:t>. https://</a:t>
            </a:r>
            <a:r>
              <a:rPr lang="en-US" dirty="0" err="1">
                <a:solidFill>
                  <a:schemeClr val="tx1"/>
                </a:solidFill>
              </a:rPr>
              <a:t>tcu.brightspace.com</a:t>
            </a:r>
            <a:r>
              <a:rPr lang="en-US" dirty="0">
                <a:solidFill>
                  <a:schemeClr val="tx1"/>
                </a:solidFill>
              </a:rPr>
              <a:t>/d2l/home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Parenthetical citation: (Sanders, 2021)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Narrative citation: Sanders (2021) made the case that modernization was…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D3541-F388-A442-8117-47FCF657CEE7}"/>
              </a:ext>
            </a:extLst>
          </p:cNvPr>
          <p:cNvSpPr txBox="1"/>
          <p:nvPr/>
        </p:nvSpPr>
        <p:spPr>
          <a:xfrm>
            <a:off x="9239429" y="2848985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10.14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4F441-C16B-D14C-9C6D-EE6848C8F5DD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087619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Federal statute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972065" y="2835700"/>
            <a:ext cx="9929648" cy="30529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Lilly Ledbetter Fair Pay Act of 2009, pub L. no. 111-2, 123 Stat. 5 § 2 (2009). https://www.congress.gov/111/plaws/publ2/PLAW-111publ2.pdf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Parenthetical citation: (Lilly Ledbetter Fair Pay Act, 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Narrative citation: The Lilly Ledbetter Fair Pay Act (2009)…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7788E-3043-134E-8BAD-22F26A687AA3}"/>
              </a:ext>
            </a:extLst>
          </p:cNvPr>
          <p:cNvSpPr txBox="1"/>
          <p:nvPr/>
        </p:nvSpPr>
        <p:spPr>
          <a:xfrm>
            <a:off x="9306169" y="2466368"/>
            <a:ext cx="133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11.5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55259-60BA-DE45-84B3-E07B8A6D4EA7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15335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/>
          <a:p>
            <a:r>
              <a:rPr lang="en-US" dirty="0"/>
              <a:t>Key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987" y="2762872"/>
            <a:ext cx="5349694" cy="3466066"/>
          </a:xfrm>
        </p:spPr>
        <p:txBody>
          <a:bodyPr/>
          <a:lstStyle/>
          <a:p>
            <a:pPr marL="17145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separate title page</a:t>
            </a:r>
          </a:p>
          <a:p>
            <a:pPr marL="17145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12-point, serif font such as Times New Roman   or sans serif such as Arial </a:t>
            </a:r>
          </a:p>
          <a:p>
            <a:pPr marL="17145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Parenthetical citations that emphasize author and timeliness: (Smith, 2020) </a:t>
            </a:r>
          </a:p>
          <a:p>
            <a:pPr marL="17145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Page numbers cited only with direct quotations</a:t>
            </a:r>
          </a:p>
          <a:p>
            <a:pPr marL="17145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Block quotes of 40+ words </a:t>
            </a:r>
          </a:p>
          <a:p>
            <a:pPr marL="17145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”Sentence case rules” for capitalization of article and book titles  </a:t>
            </a:r>
          </a:p>
        </p:txBody>
      </p:sp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835891FB-ADC5-0E41-8DEF-33D9D70644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/>
        </p:blipFill>
        <p:spPr>
          <a:xfrm>
            <a:off x="7576894" y="629062"/>
            <a:ext cx="4157907" cy="5599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C15A31-A955-C646-B554-E053F4699E66}"/>
              </a:ext>
            </a:extLst>
          </p:cNvPr>
          <p:cNvSpPr txBox="1"/>
          <p:nvPr/>
        </p:nvSpPr>
        <p:spPr>
          <a:xfrm>
            <a:off x="11425101" y="25973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3030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543697"/>
            <a:ext cx="8377882" cy="1572126"/>
          </a:xfrm>
        </p:spPr>
        <p:txBody>
          <a:bodyPr/>
          <a:lstStyle/>
          <a:p>
            <a:r>
              <a:rPr lang="en-US" b="1" dirty="0"/>
              <a:t>Supreme court decision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EDEC8-DBC0-8642-93E6-ABDDDE53DC34}"/>
              </a:ext>
            </a:extLst>
          </p:cNvPr>
          <p:cNvSpPr/>
          <p:nvPr/>
        </p:nvSpPr>
        <p:spPr>
          <a:xfrm>
            <a:off x="1182029" y="3211551"/>
            <a:ext cx="8831766" cy="26009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Brown v. Board of Education, 347 U.S. 483 (1954).</a:t>
            </a:r>
          </a:p>
          <a:p>
            <a:r>
              <a:rPr lang="en-US">
                <a:solidFill>
                  <a:schemeClr val="tx1"/>
                </a:solidFill>
              </a:rPr>
              <a:t>      https://www.oyez.org/cases/1940-1955/347us483</a:t>
            </a:r>
          </a:p>
          <a:p>
            <a:pPr lvl="0"/>
            <a:endParaRPr lang="en-US">
              <a:solidFill>
                <a:schemeClr val="tx1"/>
              </a:solidFill>
            </a:endParaRPr>
          </a:p>
          <a:p>
            <a:pPr lvl="0"/>
            <a:r>
              <a:rPr lang="en-US">
                <a:solidFill>
                  <a:schemeClr val="tx1"/>
                </a:solidFill>
              </a:rPr>
              <a:t>Parenthetical citation: (</a:t>
            </a:r>
            <a:r>
              <a:rPr lang="en-US" i="1">
                <a:solidFill>
                  <a:schemeClr val="tx1"/>
                </a:solidFill>
              </a:rPr>
              <a:t>Brown v. Board of Education,</a:t>
            </a:r>
            <a:r>
              <a:rPr lang="en-US">
                <a:solidFill>
                  <a:schemeClr val="tx1"/>
                </a:solidFill>
              </a:rPr>
              <a:t> 1954)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Narrative citation: </a:t>
            </a:r>
            <a:r>
              <a:rPr lang="en-US" i="1">
                <a:solidFill>
                  <a:schemeClr val="tx1"/>
                </a:solidFill>
              </a:rPr>
              <a:t>Brown v. Board of Education</a:t>
            </a:r>
            <a:r>
              <a:rPr lang="en-US">
                <a:solidFill>
                  <a:schemeClr val="tx1"/>
                </a:solidFill>
              </a:rPr>
              <a:t> (1954) was a pivotal moment…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C676CA-BCDD-4C44-9794-A1710CE8D466}"/>
              </a:ext>
            </a:extLst>
          </p:cNvPr>
          <p:cNvSpPr txBox="1"/>
          <p:nvPr/>
        </p:nvSpPr>
        <p:spPr>
          <a:xfrm>
            <a:off x="9320375" y="2842219"/>
            <a:ext cx="113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APA, 11.1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C2C50-38D6-AB4C-B335-E8EDCDE3F358}"/>
              </a:ext>
            </a:extLst>
          </p:cNvPr>
          <p:cNvSpPr txBox="1"/>
          <p:nvPr/>
        </p:nvSpPr>
        <p:spPr>
          <a:xfrm>
            <a:off x="11287156" y="4356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88553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/>
          <a:p>
            <a:r>
              <a:rPr lang="en-US" dirty="0"/>
              <a:t>APA Title Page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588054"/>
            <a:ext cx="5202622" cy="40511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APA distinguishes between professional papers and student papers. The title page shown here is an example for a student course paper.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Note the placement of the following: page number, title, student’s name, institutional affiliation, course information, professor’s name, and the date</a:t>
            </a:r>
            <a:r>
              <a:rPr lang="en-US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D2D3F-C699-B448-8F08-2F99220807CD}"/>
              </a:ext>
            </a:extLst>
          </p:cNvPr>
          <p:cNvSpPr txBox="1"/>
          <p:nvPr/>
        </p:nvSpPr>
        <p:spPr>
          <a:xfrm>
            <a:off x="10105697" y="619584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APA, 2.2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3B39D-DE77-2E4C-9A77-F28D871C305E}"/>
              </a:ext>
            </a:extLst>
          </p:cNvPr>
          <p:cNvSpPr txBox="1"/>
          <p:nvPr/>
        </p:nvSpPr>
        <p:spPr>
          <a:xfrm>
            <a:off x="11287156" y="4356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E8F56-19A8-4809-8179-BBA364EC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264" y="914400"/>
            <a:ext cx="6012540" cy="51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3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In-text (Parenthetical) citations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298" y="2665842"/>
            <a:ext cx="6174829" cy="3899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APA parenthetical citations pair author last names with years of publication to enable readers to match that content to the source in the alphabetized reference list.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Cite in-text all material that you quote, paraphrase, or summarize.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source cited in-text must also appear in the reference list at the end of the paper.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 page numbers only when quoting directly.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C5A8A36-665D-A04E-9D1E-94F257432300}"/>
              </a:ext>
            </a:extLst>
          </p:cNvPr>
          <p:cNvSpPr/>
          <p:nvPr/>
        </p:nvSpPr>
        <p:spPr>
          <a:xfrm>
            <a:off x="7474152" y="733259"/>
            <a:ext cx="4061255" cy="52516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Sevoflurane efficacy is contingent on many variables (Smith, 2008).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(Smith &amp; Jones, 2009)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(Smith, Jones, &amp; Brown, 2010)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(Smith et al., 2012)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(Jones, 2022, p. 17)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343A8C-5E6A-4E46-999A-E66FC60C9EE4}"/>
              </a:ext>
            </a:extLst>
          </p:cNvPr>
          <p:cNvCxnSpPr>
            <a:cxnSpLocks/>
          </p:cNvCxnSpPr>
          <p:nvPr/>
        </p:nvCxnSpPr>
        <p:spPr>
          <a:xfrm flipV="1">
            <a:off x="6305131" y="4908331"/>
            <a:ext cx="3721464" cy="1287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009060-07FC-654A-BE86-D5FB784DFC62}"/>
              </a:ext>
            </a:extLst>
          </p:cNvPr>
          <p:cNvCxnSpPr>
            <a:cxnSpLocks/>
          </p:cNvCxnSpPr>
          <p:nvPr/>
        </p:nvCxnSpPr>
        <p:spPr>
          <a:xfrm flipV="1">
            <a:off x="6305131" y="3196775"/>
            <a:ext cx="2935359" cy="794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F82E50-B726-6F4F-9E58-900087FA401D}"/>
              </a:ext>
            </a:extLst>
          </p:cNvPr>
          <p:cNvSpPr txBox="1"/>
          <p:nvPr/>
        </p:nvSpPr>
        <p:spPr>
          <a:xfrm>
            <a:off x="10105697" y="6195848"/>
            <a:ext cx="16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APA, 8.10-8.36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1C3518-F85B-6C41-94FE-566C2145A6E8}"/>
              </a:ext>
            </a:extLst>
          </p:cNvPr>
          <p:cNvSpPr txBox="1"/>
          <p:nvPr/>
        </p:nvSpPr>
        <p:spPr>
          <a:xfrm>
            <a:off x="11287156" y="4356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849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1E93-A235-384B-956F-50977017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56" y="914400"/>
            <a:ext cx="5605272" cy="1572126"/>
          </a:xfrm>
        </p:spPr>
        <p:txBody>
          <a:bodyPr/>
          <a:lstStyle/>
          <a:p>
            <a:r>
              <a:rPr lang="en-US" dirty="0"/>
              <a:t>NARRATIVE CITATIONS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C4DB-C03E-6648-9216-BDADA3F325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820" y="2811686"/>
            <a:ext cx="4946904" cy="2871216"/>
          </a:xfrm>
        </p:spPr>
        <p:txBody>
          <a:bodyPr/>
          <a:lstStyle/>
          <a:p>
            <a:r>
              <a:rPr lang="en-US" dirty="0"/>
              <a:t>Narrative citations incorporate author names and publication years into the fabric of sentences.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61334CB-AD79-9F49-AC51-7FED1169BEF2}"/>
              </a:ext>
            </a:extLst>
          </p:cNvPr>
          <p:cNvSpPr/>
          <p:nvPr/>
        </p:nvSpPr>
        <p:spPr>
          <a:xfrm>
            <a:off x="884926" y="4247294"/>
            <a:ext cx="9774195" cy="20141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72C56-93C0-AA43-95FE-2BD65EF747F8}"/>
              </a:ext>
            </a:extLst>
          </p:cNvPr>
          <p:cNvSpPr txBox="1"/>
          <p:nvPr/>
        </p:nvSpPr>
        <p:spPr>
          <a:xfrm>
            <a:off x="1311875" y="4626159"/>
            <a:ext cx="91563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Hossain (2012) first linked open-source data platforms such as </a:t>
            </a:r>
            <a:r>
              <a:rPr lang="en-US" sz="2800" i="1" dirty="0"/>
              <a:t>Wikipedia</a:t>
            </a:r>
            <a:r>
              <a:rPr lang="en-US" sz="2800" dirty="0"/>
              <a:t> to C.G. Jung’s idea of a collective unconscious. </a:t>
            </a:r>
          </a:p>
          <a:p>
            <a:endParaRPr lang="en-US" dirty="0"/>
          </a:p>
        </p:txBody>
      </p:sp>
      <p:pic>
        <p:nvPicPr>
          <p:cNvPr id="9" name="Picture 8" descr="Close-up of bookshelves in a public library">
            <a:extLst>
              <a:ext uri="{FF2B5EF4-FFF2-40B4-BE49-F238E27FC236}">
                <a16:creationId xmlns:a16="http://schemas.microsoft.com/office/drawing/2014/main" id="{5BBD5F73-1D91-4140-80D5-279DB44E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960" y="828654"/>
            <a:ext cx="4127085" cy="3159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8F3D31-E88B-6143-8C65-243A508A986D}"/>
              </a:ext>
            </a:extLst>
          </p:cNvPr>
          <p:cNvSpPr txBox="1"/>
          <p:nvPr/>
        </p:nvSpPr>
        <p:spPr>
          <a:xfrm>
            <a:off x="10468161" y="611302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APA, 8.11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E6ACD-36FE-1F4D-A0F1-6A26BD43E001}"/>
              </a:ext>
            </a:extLst>
          </p:cNvPr>
          <p:cNvSpPr txBox="1"/>
          <p:nvPr/>
        </p:nvSpPr>
        <p:spPr>
          <a:xfrm>
            <a:off x="11287156" y="4356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9384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exceptions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If an online source is not paginated, use paragraph numbers, or direct readers to the source by its title.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If a source does not have a date, use “no date.”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0C436C-3FFF-E643-80EC-00BDAF03974C}"/>
              </a:ext>
            </a:extLst>
          </p:cNvPr>
          <p:cNvCxnSpPr>
            <a:cxnSpLocks/>
          </p:cNvCxnSpPr>
          <p:nvPr/>
        </p:nvCxnSpPr>
        <p:spPr>
          <a:xfrm>
            <a:off x="4460789" y="3101546"/>
            <a:ext cx="2017929" cy="148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4999EB-A5C5-2041-8100-02F72E2B9E12}"/>
              </a:ext>
            </a:extLst>
          </p:cNvPr>
          <p:cNvCxnSpPr>
            <a:cxnSpLocks/>
          </p:cNvCxnSpPr>
          <p:nvPr/>
        </p:nvCxnSpPr>
        <p:spPr>
          <a:xfrm flipV="1">
            <a:off x="4263081" y="4028303"/>
            <a:ext cx="2537905" cy="227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16B9D38-096C-5F47-B9E3-C39D53CFE961}"/>
              </a:ext>
            </a:extLst>
          </p:cNvPr>
          <p:cNvSpPr/>
          <p:nvPr/>
        </p:nvSpPr>
        <p:spPr>
          <a:xfrm>
            <a:off x="7249885" y="1227908"/>
            <a:ext cx="4349931" cy="48007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56E159-B35D-2644-A35D-EC45365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980" y="2203450"/>
            <a:ext cx="3441700" cy="24511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5959E5-8EC3-BE4F-8612-EF7F28BBF009}"/>
              </a:ext>
            </a:extLst>
          </p:cNvPr>
          <p:cNvSpPr txBox="1"/>
          <p:nvPr/>
        </p:nvSpPr>
        <p:spPr>
          <a:xfrm>
            <a:off x="10105697" y="6195848"/>
            <a:ext cx="113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APA, 9.17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3F2BF7-044E-7646-AF23-ED8ED0EBFFDC}"/>
              </a:ext>
            </a:extLst>
          </p:cNvPr>
          <p:cNvSpPr txBox="1"/>
          <p:nvPr/>
        </p:nvSpPr>
        <p:spPr>
          <a:xfrm>
            <a:off x="11353799" y="3554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8879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8E7-B2BF-C544-9689-A1BB8FD8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direct quotations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78CB-41AD-F34C-9565-C64A7D790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0026" y="2801408"/>
            <a:ext cx="5263278" cy="35746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a signal phrase to set up your quote and provide context or attribution.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Quotations may be broken in two.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in-text citations for direct quotations from paginated sources must include page numbers.</a:t>
            </a:r>
          </a:p>
          <a:p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3BCB54-FDA4-324F-AB8A-E7D2D7215BA0}"/>
              </a:ext>
            </a:extLst>
          </p:cNvPr>
          <p:cNvSpPr/>
          <p:nvPr/>
        </p:nvSpPr>
        <p:spPr>
          <a:xfrm>
            <a:off x="7079439" y="624840"/>
            <a:ext cx="4839730" cy="51903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3AF98-392E-5741-9A4F-3C39910A2AF2}"/>
              </a:ext>
            </a:extLst>
          </p:cNvPr>
          <p:cNvSpPr txBox="1"/>
          <p:nvPr/>
        </p:nvSpPr>
        <p:spPr>
          <a:xfrm>
            <a:off x="7278088" y="1449425"/>
            <a:ext cx="45173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Jansen (2012) noted</a:t>
            </a:r>
            <a:r>
              <a:rPr lang="en-US" dirty="0"/>
              <a:t>, “Efficacy of sevoflurane is high in certain established scenarios”(p. 122).  </a:t>
            </a:r>
          </a:p>
          <a:p>
            <a:endParaRPr lang="en-US" dirty="0"/>
          </a:p>
          <a:p>
            <a:r>
              <a:rPr lang="en-US" dirty="0"/>
              <a:t>“Efficacy of sevoflurane is high,” one study noted, “in certain established scenarios”(Jansen, 2016, </a:t>
            </a:r>
            <a:r>
              <a:rPr lang="en-US" dirty="0">
                <a:solidFill>
                  <a:srgbClr val="FF0000"/>
                </a:solidFill>
              </a:rPr>
              <a:t>p. 122</a:t>
            </a:r>
            <a:r>
              <a:rPr lang="en-US" dirty="0"/>
              <a:t>).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(Jansen, 2016, </a:t>
            </a:r>
            <a:r>
              <a:rPr lang="en-US" dirty="0">
                <a:solidFill>
                  <a:srgbClr val="FF0000"/>
                </a:solidFill>
              </a:rPr>
              <a:t>p. 122</a:t>
            </a:r>
            <a:r>
              <a:rPr lang="en-US" dirty="0"/>
              <a:t>)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A6FE31-121F-4F41-93B6-EB9AE27C5483}"/>
              </a:ext>
            </a:extLst>
          </p:cNvPr>
          <p:cNvCxnSpPr>
            <a:cxnSpLocks/>
          </p:cNvCxnSpPr>
          <p:nvPr/>
        </p:nvCxnSpPr>
        <p:spPr>
          <a:xfrm flipV="1">
            <a:off x="5341620" y="1772315"/>
            <a:ext cx="2004225" cy="1246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057CAF-9AD4-DE45-8954-597A55D3BCBE}"/>
              </a:ext>
            </a:extLst>
          </p:cNvPr>
          <p:cNvCxnSpPr>
            <a:cxnSpLocks/>
          </p:cNvCxnSpPr>
          <p:nvPr/>
        </p:nvCxnSpPr>
        <p:spPr>
          <a:xfrm flipV="1">
            <a:off x="5560634" y="4522717"/>
            <a:ext cx="1756987" cy="758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A36B13-2683-C843-8152-352B87646830}"/>
              </a:ext>
            </a:extLst>
          </p:cNvPr>
          <p:cNvCxnSpPr>
            <a:cxnSpLocks/>
          </p:cNvCxnSpPr>
          <p:nvPr/>
        </p:nvCxnSpPr>
        <p:spPr>
          <a:xfrm flipV="1">
            <a:off x="4761186" y="3189387"/>
            <a:ext cx="2499214" cy="936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AB9746-BC22-0643-A239-8E20EBE58629}"/>
              </a:ext>
            </a:extLst>
          </p:cNvPr>
          <p:cNvSpPr txBox="1"/>
          <p:nvPr/>
        </p:nvSpPr>
        <p:spPr>
          <a:xfrm>
            <a:off x="10105697" y="6195848"/>
            <a:ext cx="113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APA, 8.26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CE822-ED03-B349-B6CE-E427BEDA8102}"/>
              </a:ext>
            </a:extLst>
          </p:cNvPr>
          <p:cNvSpPr txBox="1"/>
          <p:nvPr/>
        </p:nvSpPr>
        <p:spPr>
          <a:xfrm>
            <a:off x="11485729" y="38751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07478284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3047</Words>
  <Application>Microsoft Office PowerPoint</Application>
  <PresentationFormat>Widescreen</PresentationFormat>
  <Paragraphs>387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Abadi</vt:lpstr>
      <vt:lpstr>Arial</vt:lpstr>
      <vt:lpstr>Calibri</vt:lpstr>
      <vt:lpstr>Segoe UI</vt:lpstr>
      <vt:lpstr>Segoe UI Light</vt:lpstr>
      <vt:lpstr>Balancing Act</vt:lpstr>
      <vt:lpstr>Wellspring</vt:lpstr>
      <vt:lpstr>Star of the show</vt:lpstr>
      <vt:lpstr>Amusements</vt:lpstr>
      <vt:lpstr> Apa style  guide</vt:lpstr>
      <vt:lpstr>index</vt:lpstr>
      <vt:lpstr>What is APA style?</vt:lpstr>
      <vt:lpstr>Key characteristics</vt:lpstr>
      <vt:lpstr>APA Title Page </vt:lpstr>
      <vt:lpstr>In-text (Parenthetical) citations</vt:lpstr>
      <vt:lpstr>NARRATIVE CITATIONS</vt:lpstr>
      <vt:lpstr>exceptions</vt:lpstr>
      <vt:lpstr>Formatting direct quotations</vt:lpstr>
      <vt:lpstr>Block quotations</vt:lpstr>
      <vt:lpstr>5 Levels of headings</vt:lpstr>
      <vt:lpstr>The reference List</vt:lpstr>
      <vt:lpstr>annotations</vt:lpstr>
      <vt:lpstr>Formatting figures</vt:lpstr>
      <vt:lpstr>Formatting tables</vt:lpstr>
      <vt:lpstr>Using “callouts”</vt:lpstr>
      <vt:lpstr>Common apa reference types</vt:lpstr>
      <vt:lpstr>Journal article with doi</vt:lpstr>
      <vt:lpstr>Journal article with url</vt:lpstr>
      <vt:lpstr>Pubmed journal article</vt:lpstr>
      <vt:lpstr>Book with one author (Print)</vt:lpstr>
      <vt:lpstr>E-book from a database</vt:lpstr>
      <vt:lpstr>Book with more than one author</vt:lpstr>
      <vt:lpstr>Chapter in an edited book</vt:lpstr>
      <vt:lpstr>Online magazine article</vt:lpstr>
      <vt:lpstr>blog post</vt:lpstr>
      <vt:lpstr>article on a WEbsite</vt:lpstr>
      <vt:lpstr>Website with a retrieval date</vt:lpstr>
      <vt:lpstr>Online newspaper article</vt:lpstr>
      <vt:lpstr>dictionary or encyclopedia online</vt:lpstr>
      <vt:lpstr>Agency or group-authored report</vt:lpstr>
      <vt:lpstr>Film or video</vt:lpstr>
      <vt:lpstr>YouTube or streaming video</vt:lpstr>
      <vt:lpstr>Song or track on an album</vt:lpstr>
      <vt:lpstr>Podcast episode</vt:lpstr>
      <vt:lpstr>Ted talk / webinar</vt:lpstr>
      <vt:lpstr>Radio broadcast</vt:lpstr>
      <vt:lpstr>PowerPoint from a class website</vt:lpstr>
      <vt:lpstr>Federal statute</vt:lpstr>
      <vt:lpstr>Supreme court decision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style  guide</dc:title>
  <dc:subject/>
  <dc:creator>Shearer, Cynthia</dc:creator>
  <cp:keywords/>
  <dc:description/>
  <cp:lastModifiedBy>Winfield, Kay</cp:lastModifiedBy>
  <cp:revision>9</cp:revision>
  <cp:lastPrinted>2022-08-04T14:53:02Z</cp:lastPrinted>
  <dcterms:created xsi:type="dcterms:W3CDTF">2022-06-16T14:21:16Z</dcterms:created>
  <dcterms:modified xsi:type="dcterms:W3CDTF">2025-10-28T14:59:04Z</dcterms:modified>
  <cp:category/>
</cp:coreProperties>
</file>