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 id="2147483706" r:id="rId2"/>
    <p:sldMasterId id="2147483712" r:id="rId3"/>
    <p:sldMasterId id="2147483724" r:id="rId4"/>
  </p:sldMasterIdLst>
  <p:notesMasterIdLst>
    <p:notesMasterId r:id="rId52"/>
  </p:notesMasterIdLst>
  <p:handoutMasterIdLst>
    <p:handoutMasterId r:id="rId53"/>
  </p:handoutMasterIdLst>
  <p:sldIdLst>
    <p:sldId id="496" r:id="rId5"/>
    <p:sldId id="493" r:id="rId6"/>
    <p:sldId id="447" r:id="rId7"/>
    <p:sldId id="465" r:id="rId8"/>
    <p:sldId id="426" r:id="rId9"/>
    <p:sldId id="448" r:id="rId10"/>
    <p:sldId id="463" r:id="rId11"/>
    <p:sldId id="495" r:id="rId12"/>
    <p:sldId id="449" r:id="rId13"/>
    <p:sldId id="450" r:id="rId14"/>
    <p:sldId id="494" r:id="rId15"/>
    <p:sldId id="452" r:id="rId16"/>
    <p:sldId id="453" r:id="rId17"/>
    <p:sldId id="454" r:id="rId18"/>
    <p:sldId id="455" r:id="rId19"/>
    <p:sldId id="464" r:id="rId20"/>
    <p:sldId id="492" r:id="rId21"/>
    <p:sldId id="456" r:id="rId22"/>
    <p:sldId id="475" r:id="rId23"/>
    <p:sldId id="476" r:id="rId24"/>
    <p:sldId id="468" r:id="rId25"/>
    <p:sldId id="469" r:id="rId26"/>
    <p:sldId id="470" r:id="rId27"/>
    <p:sldId id="471" r:id="rId28"/>
    <p:sldId id="472" r:id="rId29"/>
    <p:sldId id="473" r:id="rId30"/>
    <p:sldId id="474" r:id="rId31"/>
    <p:sldId id="477" r:id="rId32"/>
    <p:sldId id="501" r:id="rId33"/>
    <p:sldId id="503" r:id="rId34"/>
    <p:sldId id="502" r:id="rId35"/>
    <p:sldId id="478" r:id="rId36"/>
    <p:sldId id="479" r:id="rId37"/>
    <p:sldId id="480" r:id="rId38"/>
    <p:sldId id="481" r:id="rId39"/>
    <p:sldId id="483" r:id="rId40"/>
    <p:sldId id="484" r:id="rId41"/>
    <p:sldId id="485" r:id="rId42"/>
    <p:sldId id="486" r:id="rId43"/>
    <p:sldId id="487" r:id="rId44"/>
    <p:sldId id="488" r:id="rId45"/>
    <p:sldId id="491" r:id="rId46"/>
    <p:sldId id="504" r:id="rId47"/>
    <p:sldId id="489" r:id="rId48"/>
    <p:sldId id="505" r:id="rId49"/>
    <p:sldId id="506" r:id="rId50"/>
    <p:sldId id="500" r:id="rId5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06D5F96-B345-A353-87E7-0738FD3F9D5E}" name="Slocumb, Cheryl" initials="CS" userId="S::c.carithers@tcu.edu::a035b836-5a0c-4c29-9ee9-1b120bd1e9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726"/>
  </p:normalViewPr>
  <p:slideViewPr>
    <p:cSldViewPr snapToGrid="0">
      <p:cViewPr varScale="1">
        <p:scale>
          <a:sx n="105" d="100"/>
          <a:sy n="105" d="100"/>
        </p:scale>
        <p:origin x="1008" y="78"/>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54A69E4-EFBB-4687-8058-A94EE1B5781B}" type="datetimeFigureOut">
              <a:rPr lang="en-US" smtClean="0"/>
              <a:t>2/16/2026</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DE546B2-EB9C-4E9C-8793-C25F32D58B9A}" type="datetimeFigureOut">
              <a:rPr lang="en-US" smtClean="0"/>
              <a:t>2/16/2026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190007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41</a:t>
            </a:fld>
            <a:endParaRPr lang="en-US" dirty="0"/>
          </a:p>
        </p:txBody>
      </p:sp>
    </p:spTree>
    <p:extLst>
      <p:ext uri="{BB962C8B-B14F-4D97-AF65-F5344CB8AC3E}">
        <p14:creationId xmlns:p14="http://schemas.microsoft.com/office/powerpoint/2010/main" val="21096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77808471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 id="2147483732"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1F59575-96AE-45B0-B1FB-3CFC139E9D12}"/>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a:stretch/>
        </p:blipFill>
        <p:spPr>
          <a:xfrm>
            <a:off x="0" y="-14887"/>
            <a:ext cx="12192000" cy="6872887"/>
          </a:xfrm>
          <a:effectLst>
            <a:softEdge rad="0"/>
          </a:effectLst>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502855" y="1753434"/>
            <a:ext cx="6581554" cy="4352349"/>
          </a:xfrm>
        </p:spPr>
        <p:txBody>
          <a:bodyPr anchor="t" anchorCtr="0">
            <a:normAutofit/>
          </a:bodyPr>
          <a:lstStyle/>
          <a:p>
            <a:pPr algn="ctr"/>
            <a:br>
              <a:rPr lang="en-US" sz="7200" b="1" dirty="0">
                <a:latin typeface="Abadi" panose="020F0502020204030204" pitchFamily="34" charset="0"/>
              </a:rPr>
            </a:br>
            <a:r>
              <a:rPr lang="en-US" sz="8000" b="1" dirty="0">
                <a:latin typeface="Abadi" panose="020F0502020204030204" pitchFamily="34" charset="0"/>
              </a:rPr>
              <a:t>APA style</a:t>
            </a:r>
            <a:br>
              <a:rPr lang="en-US" sz="8000" b="1" dirty="0">
                <a:latin typeface="Abadi" panose="020F0502020204030204" pitchFamily="34" charset="0"/>
              </a:rPr>
            </a:br>
            <a:br>
              <a:rPr lang="en-US" sz="8000" b="1" dirty="0">
                <a:latin typeface="Abadi" panose="020F0502020204030204" pitchFamily="34" charset="0"/>
              </a:rPr>
            </a:br>
            <a:r>
              <a:rPr lang="en-US" sz="8000" b="1" dirty="0">
                <a:latin typeface="Abadi" panose="020F0502020204030204" pitchFamily="34" charset="0"/>
              </a:rPr>
              <a:t>guide</a:t>
            </a:r>
            <a:endParaRPr lang="en-US" sz="7200" b="1" dirty="0">
              <a:latin typeface="Abadi" panose="020F0502020204030204" pitchFamily="34" charset="0"/>
            </a:endParaRPr>
          </a:p>
        </p:txBody>
      </p:sp>
      <p:pic>
        <p:nvPicPr>
          <p:cNvPr id="3" name="Picture 2" descr="TCU's logo and name of the Writing Center, the William L. Adams Center for Writing.">
            <a:extLst>
              <a:ext uri="{FF2B5EF4-FFF2-40B4-BE49-F238E27FC236}">
                <a16:creationId xmlns:a16="http://schemas.microsoft.com/office/drawing/2014/main" id="{D52C57E5-9724-D34B-A0B2-E6FEF7877F9F}"/>
              </a:ext>
            </a:extLst>
          </p:cNvPr>
          <p:cNvPicPr>
            <a:picLocks noChangeAspect="1"/>
          </p:cNvPicPr>
          <p:nvPr/>
        </p:nvPicPr>
        <p:blipFill>
          <a:blip r:embed="rId4"/>
          <a:stretch>
            <a:fillRect/>
          </a:stretch>
        </p:blipFill>
        <p:spPr>
          <a:xfrm>
            <a:off x="416222" y="-14887"/>
            <a:ext cx="5341457" cy="4471620"/>
          </a:xfrm>
          <a:prstGeom prst="rect">
            <a:avLst/>
          </a:prstGeom>
          <a:effectLst>
            <a:glow>
              <a:schemeClr val="accent1">
                <a:alpha val="40000"/>
              </a:schemeClr>
            </a:glow>
            <a:softEdge rad="0"/>
          </a:effectLst>
        </p:spPr>
      </p:pic>
      <p:sp>
        <p:nvSpPr>
          <p:cNvPr id="2" name="TextBox 1">
            <a:extLst>
              <a:ext uri="{FF2B5EF4-FFF2-40B4-BE49-F238E27FC236}">
                <a16:creationId xmlns:a16="http://schemas.microsoft.com/office/drawing/2014/main" id="{D3C98BF2-357E-5840-8929-2B13DF5AE13F}"/>
              </a:ext>
            </a:extLst>
          </p:cNvPr>
          <p:cNvSpPr txBox="1"/>
          <p:nvPr/>
        </p:nvSpPr>
        <p:spPr>
          <a:xfrm>
            <a:off x="5181600" y="5641171"/>
            <a:ext cx="6795218" cy="338554"/>
          </a:xfrm>
          <a:prstGeom prst="rect">
            <a:avLst/>
          </a:prstGeom>
          <a:noFill/>
        </p:spPr>
        <p:txBody>
          <a:bodyPr wrap="square" rtlCol="0">
            <a:spAutoFit/>
          </a:bodyPr>
          <a:lstStyle/>
          <a:p>
            <a:r>
              <a:rPr lang="en-US" sz="1600" dirty="0">
                <a:solidFill>
                  <a:schemeClr val="bg1"/>
                </a:solidFill>
              </a:rPr>
              <a:t>©️ 2026 W.L. Adams Center for Writing/Texas Christian University</a:t>
            </a:r>
          </a:p>
        </p:txBody>
      </p:sp>
    </p:spTree>
    <p:extLst>
      <p:ext uri="{BB962C8B-B14F-4D97-AF65-F5344CB8AC3E}">
        <p14:creationId xmlns:p14="http://schemas.microsoft.com/office/powerpoint/2010/main" val="60142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p:txBody>
          <a:bodyPr/>
          <a:lstStyle/>
          <a:p>
            <a:r>
              <a:rPr lang="en-US" dirty="0"/>
              <a:t>Block quotations</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161084" y="2504456"/>
            <a:ext cx="5253598" cy="3882323"/>
          </a:xfrm>
        </p:spPr>
        <p:txBody>
          <a:bodyPr/>
          <a:lstStyle/>
          <a:p>
            <a:pPr marL="285750" lvl="0" indent="-285750">
              <a:buFont typeface="Arial" panose="020B0604020202020204" pitchFamily="34" charset="0"/>
              <a:buChar char="•"/>
            </a:pPr>
            <a:r>
              <a:rPr lang="en-US" sz="1400" dirty="0"/>
              <a:t>If a direct quotation exceeds forty words in length, format it as a block quote by indenting the entire passage 0.5 inches from the left margin and ensure it is double-spaced.</a:t>
            </a:r>
          </a:p>
          <a:p>
            <a:pPr lvl="0">
              <a:lnSpc>
                <a:spcPct val="100000"/>
              </a:lnSpc>
            </a:pPr>
            <a:endParaRPr lang="en-US" sz="1400" dirty="0"/>
          </a:p>
          <a:p>
            <a:pPr marL="285750" lvl="0" indent="-285750">
              <a:buFont typeface="Arial" panose="020B0604020202020204" pitchFamily="34" charset="0"/>
              <a:buChar char="•"/>
            </a:pPr>
            <a:r>
              <a:rPr lang="en-US" sz="1400" dirty="0"/>
              <a:t>Do not add quotation marks in block quotations.</a:t>
            </a:r>
          </a:p>
          <a:p>
            <a:pPr lvl="0">
              <a:lnSpc>
                <a:spcPct val="100000"/>
              </a:lnSpc>
            </a:pPr>
            <a:endParaRPr lang="en-US" sz="1400" dirty="0"/>
          </a:p>
          <a:p>
            <a:pPr marL="285750" indent="-285750">
              <a:buFont typeface="Arial" panose="020B0604020202020204" pitchFamily="34" charset="0"/>
              <a:buChar char="•"/>
            </a:pPr>
            <a:r>
              <a:rPr lang="en-US" sz="1400" dirty="0"/>
              <a:t>As with paraphrase or summary, all block quotes require signal phrases and proper citation at the close of the quotation. </a:t>
            </a:r>
          </a:p>
          <a:p>
            <a:pPr>
              <a:lnSpc>
                <a:spcPct val="100000"/>
              </a:lnSpc>
            </a:pPr>
            <a:endParaRPr lang="en-US" sz="1400" dirty="0"/>
          </a:p>
          <a:p>
            <a:pPr marL="285750" indent="-285750">
              <a:buFont typeface="Arial" panose="020B0604020202020204" pitchFamily="34" charset="0"/>
              <a:buChar char="•"/>
            </a:pPr>
            <a:r>
              <a:rPr lang="en-US" sz="1400" dirty="0"/>
              <a:t>Place the end punctuation at the end of the sentence but before the citation.</a:t>
            </a:r>
          </a:p>
        </p:txBody>
      </p:sp>
      <p:pic>
        <p:nvPicPr>
          <p:cNvPr id="8" name="Picture 7" descr="As one analyst of open-source, collaborative web projects has written, perhaps one of the greatest indications of the collective at work is the recent surge of open-source projects. None of the projects have garnered more attention and widespread appeal than that of Wikipedia... This is the premise behind the open-source movement, where the cognitive processes underlying the creation of such resources have been distributed among many. (Hossain, 2012, p. 107).">
            <a:extLst>
              <a:ext uri="{FF2B5EF4-FFF2-40B4-BE49-F238E27FC236}">
                <a16:creationId xmlns:a16="http://schemas.microsoft.com/office/drawing/2014/main" id="{C92B450C-AE8A-4093-AC2D-8EDEB5644251}"/>
              </a:ext>
            </a:extLst>
          </p:cNvPr>
          <p:cNvPicPr>
            <a:picLocks noChangeAspect="1"/>
          </p:cNvPicPr>
          <p:nvPr/>
        </p:nvPicPr>
        <p:blipFill>
          <a:blip r:embed="rId2"/>
          <a:stretch>
            <a:fillRect/>
          </a:stretch>
        </p:blipFill>
        <p:spPr>
          <a:xfrm>
            <a:off x="5414682" y="2877673"/>
            <a:ext cx="6543967" cy="2099564"/>
          </a:xfrm>
          <a:prstGeom prst="rect">
            <a:avLst/>
          </a:prstGeom>
        </p:spPr>
      </p:pic>
      <p:sp>
        <p:nvSpPr>
          <p:cNvPr id="4" name="TextBox 3">
            <a:extLst>
              <a:ext uri="{FF2B5EF4-FFF2-40B4-BE49-F238E27FC236}">
                <a16:creationId xmlns:a16="http://schemas.microsoft.com/office/drawing/2014/main" id="{0F812ECE-1C00-ED44-9D6D-956D7A52992E}"/>
              </a:ext>
            </a:extLst>
          </p:cNvPr>
          <p:cNvSpPr txBox="1"/>
          <p:nvPr/>
        </p:nvSpPr>
        <p:spPr>
          <a:xfrm>
            <a:off x="10468304" y="6108309"/>
            <a:ext cx="1139543" cy="369332"/>
          </a:xfrm>
          <a:prstGeom prst="rect">
            <a:avLst/>
          </a:prstGeom>
          <a:noFill/>
        </p:spPr>
        <p:txBody>
          <a:bodyPr wrap="none" rtlCol="0">
            <a:spAutoFit/>
          </a:bodyPr>
          <a:lstStyle/>
          <a:p>
            <a:r>
              <a:rPr lang="en-US" dirty="0">
                <a:solidFill>
                  <a:schemeClr val="bg1"/>
                </a:solidFill>
              </a:rPr>
              <a:t>APA, 8.27</a:t>
            </a:r>
          </a:p>
        </p:txBody>
      </p:sp>
      <p:sp>
        <p:nvSpPr>
          <p:cNvPr id="6" name="TextBox 5">
            <a:extLst>
              <a:ext uri="{FF2B5EF4-FFF2-40B4-BE49-F238E27FC236}">
                <a16:creationId xmlns:a16="http://schemas.microsoft.com/office/drawing/2014/main" id="{522558B2-1086-1747-B401-48AFD6183999}"/>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10</a:t>
            </a:r>
          </a:p>
        </p:txBody>
      </p:sp>
    </p:spTree>
    <p:extLst>
      <p:ext uri="{BB962C8B-B14F-4D97-AF65-F5344CB8AC3E}">
        <p14:creationId xmlns:p14="http://schemas.microsoft.com/office/powerpoint/2010/main" val="332611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59FC-19D6-D24F-8255-923F22175A74}"/>
              </a:ext>
            </a:extLst>
          </p:cNvPr>
          <p:cNvSpPr>
            <a:spLocks noGrp="1"/>
          </p:cNvSpPr>
          <p:nvPr>
            <p:ph type="title"/>
          </p:nvPr>
        </p:nvSpPr>
        <p:spPr/>
        <p:txBody>
          <a:bodyPr/>
          <a:lstStyle/>
          <a:p>
            <a:r>
              <a:rPr lang="en-US" dirty="0"/>
              <a:t>heading Levels</a:t>
            </a:r>
          </a:p>
        </p:txBody>
      </p:sp>
      <p:sp>
        <p:nvSpPr>
          <p:cNvPr id="3" name="Text Placeholder 2">
            <a:extLst>
              <a:ext uri="{FF2B5EF4-FFF2-40B4-BE49-F238E27FC236}">
                <a16:creationId xmlns:a16="http://schemas.microsoft.com/office/drawing/2014/main" id="{AAC1FEFD-6584-CA40-9C03-B666446BA4F9}"/>
              </a:ext>
            </a:extLst>
          </p:cNvPr>
          <p:cNvSpPr>
            <a:spLocks noGrp="1"/>
          </p:cNvSpPr>
          <p:nvPr>
            <p:ph type="body" sz="quarter" idx="14"/>
          </p:nvPr>
        </p:nvSpPr>
        <p:spPr>
          <a:xfrm>
            <a:off x="623068" y="2770247"/>
            <a:ext cx="3506482" cy="2688071"/>
          </a:xfrm>
        </p:spPr>
        <p:txBody>
          <a:bodyPr/>
          <a:lstStyle/>
          <a:p>
            <a:r>
              <a:rPr lang="en-US" sz="2000" dirty="0"/>
              <a:t>APA allows 5 levels of headings that act as transitions between sections of a document to convey the overall organization and structure of an argument.</a:t>
            </a:r>
          </a:p>
          <a:p>
            <a:endParaRPr lang="en-US" sz="1050" dirty="0"/>
          </a:p>
        </p:txBody>
      </p:sp>
      <p:sp>
        <p:nvSpPr>
          <p:cNvPr id="5" name="Rectangle 4">
            <a:extLst>
              <a:ext uri="{FF2B5EF4-FFF2-40B4-BE49-F238E27FC236}">
                <a16:creationId xmlns:a16="http://schemas.microsoft.com/office/drawing/2014/main" id="{6D5CD6D8-D718-1243-B2D0-C9088F793237}"/>
              </a:ext>
            </a:extLst>
          </p:cNvPr>
          <p:cNvSpPr/>
          <p:nvPr/>
        </p:nvSpPr>
        <p:spPr>
          <a:xfrm>
            <a:off x="5212849" y="1886365"/>
            <a:ext cx="6521952" cy="4455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Level 1: </a:t>
            </a:r>
            <a:r>
              <a:rPr lang="en-US" sz="1400" b="1" dirty="0">
                <a:solidFill>
                  <a:schemeClr val="tx1"/>
                </a:solidFill>
              </a:rPr>
              <a:t>Centered, Bold, Title Case Heading</a:t>
            </a:r>
          </a:p>
          <a:p>
            <a:r>
              <a:rPr lang="en-US" sz="1400" dirty="0">
                <a:solidFill>
                  <a:schemeClr val="tx1"/>
                </a:solidFill>
              </a:rPr>
              <a:t>	Text begins as a new paragraph.</a:t>
            </a:r>
          </a:p>
          <a:p>
            <a:endParaRPr lang="en-US" sz="1400" dirty="0">
              <a:solidFill>
                <a:schemeClr val="tx1"/>
              </a:solidFill>
            </a:endParaRPr>
          </a:p>
          <a:p>
            <a:r>
              <a:rPr lang="en-US" sz="1400" dirty="0">
                <a:solidFill>
                  <a:schemeClr val="tx1"/>
                </a:solidFill>
              </a:rPr>
              <a:t>Level 2: </a:t>
            </a:r>
            <a:r>
              <a:rPr lang="en-US" sz="1400" b="1" dirty="0">
                <a:solidFill>
                  <a:schemeClr val="tx1"/>
                </a:solidFill>
              </a:rPr>
              <a:t>Flush Left, Bold, Title Case Heading</a:t>
            </a:r>
          </a:p>
          <a:p>
            <a:r>
              <a:rPr lang="en-US" sz="1400" dirty="0">
                <a:solidFill>
                  <a:schemeClr val="tx1"/>
                </a:solidFill>
              </a:rPr>
              <a:t>	Text begins as a new paragraph.</a:t>
            </a:r>
          </a:p>
          <a:p>
            <a:endParaRPr lang="en-US" sz="1400" dirty="0">
              <a:solidFill>
                <a:schemeClr val="tx1"/>
              </a:solidFill>
            </a:endParaRPr>
          </a:p>
          <a:p>
            <a:r>
              <a:rPr lang="en-US" sz="1400" dirty="0">
                <a:solidFill>
                  <a:schemeClr val="tx1"/>
                </a:solidFill>
              </a:rPr>
              <a:t>Level 3: </a:t>
            </a:r>
            <a:r>
              <a:rPr lang="en-US" sz="1400" b="1" i="1" dirty="0">
                <a:solidFill>
                  <a:schemeClr val="tx1"/>
                </a:solidFill>
              </a:rPr>
              <a:t>Flush Left, Bold Italic, Title Case Heading</a:t>
            </a:r>
          </a:p>
          <a:p>
            <a:r>
              <a:rPr lang="en-US" sz="1400" dirty="0">
                <a:solidFill>
                  <a:schemeClr val="tx1"/>
                </a:solidFill>
              </a:rPr>
              <a:t>	Text begins as a new paragraph</a:t>
            </a:r>
          </a:p>
          <a:p>
            <a:endParaRPr lang="en-US" sz="1400" dirty="0">
              <a:solidFill>
                <a:schemeClr val="tx1"/>
              </a:solidFill>
            </a:endParaRPr>
          </a:p>
          <a:p>
            <a:r>
              <a:rPr lang="en-US" sz="1400" dirty="0">
                <a:solidFill>
                  <a:schemeClr val="tx1"/>
                </a:solidFill>
              </a:rPr>
              <a:t>Level 4: 	</a:t>
            </a:r>
            <a:r>
              <a:rPr lang="en-US" sz="1400" b="1" dirty="0">
                <a:solidFill>
                  <a:schemeClr val="tx1"/>
                </a:solidFill>
              </a:rPr>
              <a:t>Indented, Bold, Title Case Heading, Ending with a Period.</a:t>
            </a:r>
            <a:r>
              <a:rPr lang="en-US" sz="1400" dirty="0">
                <a:solidFill>
                  <a:schemeClr val="tx1"/>
                </a:solidFill>
              </a:rPr>
              <a:t> 	Text begins on the same line and continues as a regular paragraph.</a:t>
            </a:r>
            <a:endParaRPr lang="en-US" sz="1400" b="1" dirty="0">
              <a:solidFill>
                <a:schemeClr val="tx1"/>
              </a:solidFill>
            </a:endParaRPr>
          </a:p>
          <a:p>
            <a:endParaRPr lang="en-US" sz="1400" dirty="0">
              <a:solidFill>
                <a:schemeClr val="tx1"/>
              </a:solidFill>
            </a:endParaRPr>
          </a:p>
          <a:p>
            <a:r>
              <a:rPr lang="en-US" sz="1400" dirty="0">
                <a:solidFill>
                  <a:schemeClr val="tx1"/>
                </a:solidFill>
              </a:rPr>
              <a:t>Level 5: 	</a:t>
            </a:r>
            <a:r>
              <a:rPr lang="en-US" sz="1400" b="1" i="1" dirty="0">
                <a:solidFill>
                  <a:schemeClr val="tx1"/>
                </a:solidFill>
              </a:rPr>
              <a:t>Indented, Bold Italic, Title Case Heading, Ending with a Period. 	</a:t>
            </a:r>
            <a:r>
              <a:rPr lang="en-US" sz="1400" dirty="0">
                <a:solidFill>
                  <a:schemeClr val="tx1"/>
                </a:solidFill>
              </a:rPr>
              <a:t>Text begins on the same line and continues as a regular paragraph.</a:t>
            </a:r>
            <a:endParaRPr lang="en-US" sz="1400" b="1" i="1" dirty="0">
              <a:solidFill>
                <a:schemeClr val="tx1"/>
              </a:solidFill>
            </a:endParaRPr>
          </a:p>
          <a:p>
            <a:pPr algn="ctr"/>
            <a:endParaRPr lang="en-US" dirty="0"/>
          </a:p>
        </p:txBody>
      </p:sp>
      <p:sp>
        <p:nvSpPr>
          <p:cNvPr id="7" name="TextBox 6">
            <a:extLst>
              <a:ext uri="{FF2B5EF4-FFF2-40B4-BE49-F238E27FC236}">
                <a16:creationId xmlns:a16="http://schemas.microsoft.com/office/drawing/2014/main" id="{80716A4F-32B3-7141-8F8D-D98E57910688}"/>
              </a:ext>
            </a:extLst>
          </p:cNvPr>
          <p:cNvSpPr txBox="1"/>
          <p:nvPr/>
        </p:nvSpPr>
        <p:spPr>
          <a:xfrm>
            <a:off x="550606" y="6194323"/>
            <a:ext cx="1139543" cy="369332"/>
          </a:xfrm>
          <a:prstGeom prst="rect">
            <a:avLst/>
          </a:prstGeom>
          <a:noFill/>
        </p:spPr>
        <p:txBody>
          <a:bodyPr wrap="none" rtlCol="0">
            <a:spAutoFit/>
          </a:bodyPr>
          <a:lstStyle/>
          <a:p>
            <a:r>
              <a:rPr lang="en-US" dirty="0">
                <a:solidFill>
                  <a:schemeClr val="bg1"/>
                </a:solidFill>
              </a:rPr>
              <a:t>APA, 2.27</a:t>
            </a:r>
          </a:p>
        </p:txBody>
      </p:sp>
      <p:sp>
        <p:nvSpPr>
          <p:cNvPr id="6" name="TextBox 5">
            <a:extLst>
              <a:ext uri="{FF2B5EF4-FFF2-40B4-BE49-F238E27FC236}">
                <a16:creationId xmlns:a16="http://schemas.microsoft.com/office/drawing/2014/main" id="{7830076A-01A5-6F49-8848-CE842A796C86}"/>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11</a:t>
            </a:r>
          </a:p>
        </p:txBody>
      </p:sp>
    </p:spTree>
    <p:extLst>
      <p:ext uri="{BB962C8B-B14F-4D97-AF65-F5344CB8AC3E}">
        <p14:creationId xmlns:p14="http://schemas.microsoft.com/office/powerpoint/2010/main" val="215677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457199" y="914400"/>
            <a:ext cx="5605272" cy="1348740"/>
          </a:xfrm>
        </p:spPr>
        <p:txBody>
          <a:bodyPr/>
          <a:lstStyle/>
          <a:p>
            <a:r>
              <a:rPr lang="en-US" dirty="0"/>
              <a:t>reference List</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335192" y="2754213"/>
            <a:ext cx="5057492" cy="3365487"/>
          </a:xfrm>
        </p:spPr>
        <p:txBody>
          <a:bodyPr/>
          <a:lstStyle/>
          <a:p>
            <a:pPr marL="285750" lvl="0" indent="-285750">
              <a:buFont typeface="Arial" panose="020B0604020202020204" pitchFamily="34" charset="0"/>
              <a:buChar char="•"/>
            </a:pPr>
            <a:r>
              <a:rPr lang="en-US" sz="2000" dirty="0"/>
              <a:t>Begin the reference list on a new page. Alphabetize each entry by author last names.</a:t>
            </a:r>
          </a:p>
          <a:p>
            <a:pPr lvl="0">
              <a:lnSpc>
                <a:spcPct val="100000"/>
              </a:lnSpc>
            </a:pPr>
            <a:endParaRPr lang="en-US" sz="2000" dirty="0"/>
          </a:p>
          <a:p>
            <a:pPr marL="285750" lvl="0" indent="-285750">
              <a:buFont typeface="Arial" panose="020B0604020202020204" pitchFamily="34" charset="0"/>
              <a:buChar char="•"/>
            </a:pPr>
            <a:r>
              <a:rPr lang="en-US" sz="2000" dirty="0"/>
              <a:t>Begin an entry flush left, but indent subsequent lines by 0.5 inches, for a “hanging indent.”</a:t>
            </a:r>
          </a:p>
          <a:p>
            <a:pPr lvl="0">
              <a:lnSpc>
                <a:spcPct val="100000"/>
              </a:lnSpc>
            </a:pPr>
            <a:endParaRPr lang="en-US" sz="2000" dirty="0"/>
          </a:p>
          <a:p>
            <a:pPr marL="285750" lvl="0" indent="-285750">
              <a:buFont typeface="Arial" panose="020B0604020202020204" pitchFamily="34" charset="0"/>
              <a:buChar char="•"/>
            </a:pPr>
            <a:r>
              <a:rPr lang="en-US" sz="2000" dirty="0"/>
              <a:t>Each entry should correspond to a citation in the text of the paper.</a:t>
            </a:r>
          </a:p>
          <a:p>
            <a:endParaRPr lang="en-US" dirty="0"/>
          </a:p>
        </p:txBody>
      </p:sp>
      <p:sp>
        <p:nvSpPr>
          <p:cNvPr id="5" name="TextBox 4">
            <a:extLst>
              <a:ext uri="{FF2B5EF4-FFF2-40B4-BE49-F238E27FC236}">
                <a16:creationId xmlns:a16="http://schemas.microsoft.com/office/drawing/2014/main" id="{D0DE63E9-E225-7146-AAFF-9C79A394DC4D}"/>
              </a:ext>
            </a:extLst>
          </p:cNvPr>
          <p:cNvSpPr txBox="1"/>
          <p:nvPr/>
        </p:nvSpPr>
        <p:spPr>
          <a:xfrm>
            <a:off x="10324529" y="6191420"/>
            <a:ext cx="1532279" cy="369332"/>
          </a:xfrm>
          <a:prstGeom prst="rect">
            <a:avLst/>
          </a:prstGeom>
          <a:noFill/>
        </p:spPr>
        <p:txBody>
          <a:bodyPr wrap="none" rtlCol="0">
            <a:spAutoFit/>
          </a:bodyPr>
          <a:lstStyle/>
          <a:p>
            <a:r>
              <a:rPr lang="en-US" dirty="0">
                <a:solidFill>
                  <a:schemeClr val="bg1"/>
                </a:solidFill>
              </a:rPr>
              <a:t>APA, 2.2-2.24</a:t>
            </a:r>
          </a:p>
        </p:txBody>
      </p:sp>
      <p:sp>
        <p:nvSpPr>
          <p:cNvPr id="6" name="TextBox 5">
            <a:extLst>
              <a:ext uri="{FF2B5EF4-FFF2-40B4-BE49-F238E27FC236}">
                <a16:creationId xmlns:a16="http://schemas.microsoft.com/office/drawing/2014/main" id="{98D414BA-7369-EC4B-9A30-16A100002930}"/>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12</a:t>
            </a:r>
          </a:p>
        </p:txBody>
      </p:sp>
      <p:pic>
        <p:nvPicPr>
          <p:cNvPr id="8" name="Picture 7" descr="Picture of an APA References page.">
            <a:extLst>
              <a:ext uri="{FF2B5EF4-FFF2-40B4-BE49-F238E27FC236}">
                <a16:creationId xmlns:a16="http://schemas.microsoft.com/office/drawing/2014/main" id="{A8CA2577-F20E-4DC8-8379-4603B38BFECD}"/>
              </a:ext>
            </a:extLst>
          </p:cNvPr>
          <p:cNvPicPr>
            <a:picLocks noChangeAspect="1"/>
          </p:cNvPicPr>
          <p:nvPr/>
        </p:nvPicPr>
        <p:blipFill>
          <a:blip r:embed="rId2"/>
          <a:stretch>
            <a:fillRect/>
          </a:stretch>
        </p:blipFill>
        <p:spPr>
          <a:xfrm>
            <a:off x="5717985" y="1649506"/>
            <a:ext cx="6016816" cy="3766236"/>
          </a:xfrm>
          <a:prstGeom prst="rect">
            <a:avLst/>
          </a:prstGeom>
        </p:spPr>
      </p:pic>
    </p:spTree>
    <p:extLst>
      <p:ext uri="{BB962C8B-B14F-4D97-AF65-F5344CB8AC3E}">
        <p14:creationId xmlns:p14="http://schemas.microsoft.com/office/powerpoint/2010/main" val="124807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p:txBody>
          <a:bodyPr/>
          <a:lstStyle/>
          <a:p>
            <a:r>
              <a:rPr lang="en-US" dirty="0"/>
              <a:t>annotations</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252706" y="2577032"/>
            <a:ext cx="5153011" cy="3588886"/>
          </a:xfrm>
        </p:spPr>
        <p:txBody>
          <a:bodyPr/>
          <a:lstStyle/>
          <a:p>
            <a:pPr marL="285750" indent="-285750">
              <a:buFont typeface="Arial" panose="020B0604020202020204" pitchFamily="34" charset="0"/>
              <a:buChar char="•"/>
            </a:pPr>
            <a:r>
              <a:rPr lang="en-US" sz="1600" dirty="0"/>
              <a:t>If the assignment requires an annotation, avoid repeating the publication information already included in the entry.</a:t>
            </a:r>
          </a:p>
          <a:p>
            <a:pPr>
              <a:lnSpc>
                <a:spcPct val="100000"/>
              </a:lnSpc>
            </a:pPr>
            <a:endParaRPr lang="en-US" sz="1600" dirty="0"/>
          </a:p>
          <a:p>
            <a:pPr marL="285750" indent="-285750">
              <a:buFont typeface="Arial" panose="020B0604020202020204" pitchFamily="34" charset="0"/>
              <a:buChar char="•"/>
            </a:pPr>
            <a:r>
              <a:rPr lang="en-US" sz="1600" dirty="0"/>
              <a:t>Briefly summarize the source’s main ideas and relevance to your research topic.</a:t>
            </a:r>
          </a:p>
          <a:p>
            <a:pPr>
              <a:lnSpc>
                <a:spcPct val="100000"/>
              </a:lnSpc>
            </a:pPr>
            <a:endParaRPr lang="en-US" sz="1600" dirty="0"/>
          </a:p>
          <a:p>
            <a:pPr marL="285750" indent="-285750">
              <a:buFont typeface="Arial" panose="020B0604020202020204" pitchFamily="34" charset="0"/>
              <a:buChar char="•"/>
            </a:pPr>
            <a:r>
              <a:rPr lang="en-US" sz="1600" dirty="0"/>
              <a:t>Maintain the “hanging indent” of 0.5 inches for the entire annotation and ensure the annotation and summary paragraph are double-spaced with no separating space between them.</a:t>
            </a:r>
          </a:p>
          <a:p>
            <a:endParaRPr lang="en-US" dirty="0"/>
          </a:p>
        </p:txBody>
      </p:sp>
      <p:pic>
        <p:nvPicPr>
          <p:cNvPr id="7" name="Picture 6" descr="Hossain, S. (2012). The internet as a tool for studying the collective unconscious. Jung Journal: Culture &amp; Psyche, 6(2), 103-109, https://doi.org/10.1525/jung.2012.6.2.103&#10;&#10;This article explores Jung's idea of a collective unconscious through analysis of proximal influence as &quot;contagion&quot; across social networks, or whether there may be some &quot;hidden intervening variable&quot; that causes ideas to spread in certain patterns. Hossain examines various open-source theoretical model (like Wikipedia), including chaos theory, and cites Clay Shirky's concept of cognitive surplus.">
            <a:extLst>
              <a:ext uri="{FF2B5EF4-FFF2-40B4-BE49-F238E27FC236}">
                <a16:creationId xmlns:a16="http://schemas.microsoft.com/office/drawing/2014/main" id="{31262F47-A5B0-40BD-8EC6-EAA84A0CF874}"/>
              </a:ext>
            </a:extLst>
          </p:cNvPr>
          <p:cNvPicPr>
            <a:picLocks noChangeAspect="1"/>
          </p:cNvPicPr>
          <p:nvPr/>
        </p:nvPicPr>
        <p:blipFill>
          <a:blip r:embed="rId2"/>
          <a:stretch>
            <a:fillRect/>
          </a:stretch>
        </p:blipFill>
        <p:spPr>
          <a:xfrm>
            <a:off x="5566544" y="2100496"/>
            <a:ext cx="6298782" cy="2657008"/>
          </a:xfrm>
          <a:prstGeom prst="rect">
            <a:avLst/>
          </a:prstGeom>
        </p:spPr>
      </p:pic>
      <p:sp>
        <p:nvSpPr>
          <p:cNvPr id="5" name="TextBox 4">
            <a:extLst>
              <a:ext uri="{FF2B5EF4-FFF2-40B4-BE49-F238E27FC236}">
                <a16:creationId xmlns:a16="http://schemas.microsoft.com/office/drawing/2014/main" id="{C569CE2E-C335-0946-8B80-40833E535815}"/>
              </a:ext>
            </a:extLst>
          </p:cNvPr>
          <p:cNvSpPr txBox="1"/>
          <p:nvPr/>
        </p:nvSpPr>
        <p:spPr>
          <a:xfrm>
            <a:off x="10105697" y="6195848"/>
            <a:ext cx="1139543" cy="369332"/>
          </a:xfrm>
          <a:prstGeom prst="rect">
            <a:avLst/>
          </a:prstGeom>
          <a:noFill/>
        </p:spPr>
        <p:txBody>
          <a:bodyPr wrap="none" rtlCol="0">
            <a:spAutoFit/>
          </a:bodyPr>
          <a:lstStyle/>
          <a:p>
            <a:r>
              <a:rPr lang="en-US" dirty="0">
                <a:solidFill>
                  <a:schemeClr val="bg1"/>
                </a:solidFill>
              </a:rPr>
              <a:t>APA, 9.51</a:t>
            </a:r>
          </a:p>
        </p:txBody>
      </p:sp>
      <p:sp>
        <p:nvSpPr>
          <p:cNvPr id="6" name="TextBox 5">
            <a:extLst>
              <a:ext uri="{FF2B5EF4-FFF2-40B4-BE49-F238E27FC236}">
                <a16:creationId xmlns:a16="http://schemas.microsoft.com/office/drawing/2014/main" id="{F9D56EBE-DA01-5E4A-A3CE-35FD3EF9ACAE}"/>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13</a:t>
            </a:r>
          </a:p>
        </p:txBody>
      </p:sp>
    </p:spTree>
    <p:extLst>
      <p:ext uri="{BB962C8B-B14F-4D97-AF65-F5344CB8AC3E}">
        <p14:creationId xmlns:p14="http://schemas.microsoft.com/office/powerpoint/2010/main" val="413220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p:txBody>
          <a:bodyPr/>
          <a:lstStyle/>
          <a:p>
            <a:r>
              <a:rPr lang="en-US" dirty="0"/>
              <a:t>figures</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457199" y="2558245"/>
            <a:ext cx="4967417" cy="3835042"/>
          </a:xfrm>
        </p:spPr>
        <p:txBody>
          <a:bodyPr/>
          <a:lstStyle/>
          <a:p>
            <a:pPr marL="285750" lvl="0" indent="-285750">
              <a:buFont typeface="Arial" panose="020B0604020202020204" pitchFamily="34" charset="0"/>
              <a:buChar char="•"/>
            </a:pPr>
            <a:r>
              <a:rPr lang="en-US" dirty="0"/>
              <a:t>You may place figures (images) at the end of your paper or incorporate them into the text of your paper.</a:t>
            </a:r>
          </a:p>
          <a:p>
            <a:pPr lvl="0">
              <a:lnSpc>
                <a:spcPct val="100000"/>
              </a:lnSpc>
            </a:pPr>
            <a:endParaRPr lang="en-US" dirty="0"/>
          </a:p>
          <a:p>
            <a:pPr marL="285750" lvl="0" indent="-285750">
              <a:buFont typeface="Arial" panose="020B0604020202020204" pitchFamily="34" charset="0"/>
              <a:buChar char="•"/>
            </a:pPr>
            <a:r>
              <a:rPr lang="en-US" dirty="0"/>
              <a:t>Number all figures sequentially in boldface Arabic numerals, accompanied by a brief, clear title in italics.</a:t>
            </a:r>
          </a:p>
          <a:p>
            <a:pPr lvl="0">
              <a:lnSpc>
                <a:spcPct val="100000"/>
              </a:lnSpc>
            </a:pPr>
            <a:endParaRPr lang="en-US" dirty="0"/>
          </a:p>
          <a:p>
            <a:pPr marL="285750" lvl="0" indent="-285750">
              <a:buFont typeface="Arial" panose="020B0604020202020204" pitchFamily="34" charset="0"/>
              <a:buChar char="•"/>
            </a:pPr>
            <a:r>
              <a:rPr lang="en-US" dirty="0"/>
              <a:t>If you quote or adapt a figure, acknowledge the source and copyright in a note below.</a:t>
            </a:r>
          </a:p>
        </p:txBody>
      </p:sp>
      <p:pic>
        <p:nvPicPr>
          <p:cNvPr id="7" name="Picture 6" descr="Table of meat consumption trends in selected countries, containing several colors, lines, and numbers.">
            <a:extLst>
              <a:ext uri="{FF2B5EF4-FFF2-40B4-BE49-F238E27FC236}">
                <a16:creationId xmlns:a16="http://schemas.microsoft.com/office/drawing/2014/main" id="{5E1F8ADB-1239-AB4E-A2A6-98C1B3D38CE6}"/>
              </a:ext>
            </a:extLst>
          </p:cNvPr>
          <p:cNvPicPr>
            <a:picLocks noChangeAspect="1"/>
          </p:cNvPicPr>
          <p:nvPr/>
        </p:nvPicPr>
        <p:blipFill>
          <a:blip r:embed="rId2"/>
          <a:stretch>
            <a:fillRect/>
          </a:stretch>
        </p:blipFill>
        <p:spPr>
          <a:xfrm>
            <a:off x="6049718" y="1005840"/>
            <a:ext cx="5327267" cy="5481456"/>
          </a:xfrm>
          <a:prstGeom prst="rect">
            <a:avLst/>
          </a:prstGeom>
        </p:spPr>
      </p:pic>
      <p:sp>
        <p:nvSpPr>
          <p:cNvPr id="6" name="TextBox 5">
            <a:extLst>
              <a:ext uri="{FF2B5EF4-FFF2-40B4-BE49-F238E27FC236}">
                <a16:creationId xmlns:a16="http://schemas.microsoft.com/office/drawing/2014/main" id="{956ECB66-B90B-444C-A77A-E955A7D90551}"/>
              </a:ext>
            </a:extLst>
          </p:cNvPr>
          <p:cNvSpPr txBox="1"/>
          <p:nvPr/>
        </p:nvSpPr>
        <p:spPr>
          <a:xfrm>
            <a:off x="4325780" y="6293665"/>
            <a:ext cx="1526380" cy="369332"/>
          </a:xfrm>
          <a:prstGeom prst="rect">
            <a:avLst/>
          </a:prstGeom>
          <a:noFill/>
        </p:spPr>
        <p:txBody>
          <a:bodyPr wrap="none" rtlCol="0">
            <a:spAutoFit/>
          </a:bodyPr>
          <a:lstStyle/>
          <a:p>
            <a:r>
              <a:rPr lang="en-US" dirty="0">
                <a:solidFill>
                  <a:schemeClr val="bg1"/>
                </a:solidFill>
              </a:rPr>
              <a:t>APA, 7.1-7.21</a:t>
            </a:r>
          </a:p>
        </p:txBody>
      </p:sp>
      <p:cxnSp>
        <p:nvCxnSpPr>
          <p:cNvPr id="11" name="Straight Arrow Connector 10">
            <a:extLst>
              <a:ext uri="{FF2B5EF4-FFF2-40B4-BE49-F238E27FC236}">
                <a16:creationId xmlns:a16="http://schemas.microsoft.com/office/drawing/2014/main" id="{707198DE-1B35-4B4A-9E69-8585A2468882}"/>
              </a:ext>
              <a:ext uri="{C183D7F6-B498-43B3-948B-1728B52AA6E4}">
                <adec:decorative xmlns:adec="http://schemas.microsoft.com/office/drawing/2017/decorative" val="1"/>
              </a:ext>
            </a:extLst>
          </p:cNvPr>
          <p:cNvCxnSpPr>
            <a:cxnSpLocks/>
          </p:cNvCxnSpPr>
          <p:nvPr/>
        </p:nvCxnSpPr>
        <p:spPr>
          <a:xfrm flipV="1">
            <a:off x="4554071" y="4421976"/>
            <a:ext cx="1425388" cy="11182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EFB32E-3DC6-F64D-B00A-886C4A38AB78}"/>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14</a:t>
            </a:r>
          </a:p>
        </p:txBody>
      </p:sp>
    </p:spTree>
    <p:extLst>
      <p:ext uri="{BB962C8B-B14F-4D97-AF65-F5344CB8AC3E}">
        <p14:creationId xmlns:p14="http://schemas.microsoft.com/office/powerpoint/2010/main" val="42410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p:txBody>
          <a:bodyPr/>
          <a:lstStyle/>
          <a:p>
            <a:r>
              <a:rPr lang="en-US" dirty="0"/>
              <a:t>tables</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285415" y="2583925"/>
            <a:ext cx="5451996" cy="3959213"/>
          </a:xfrm>
        </p:spPr>
        <p:txBody>
          <a:bodyPr/>
          <a:lstStyle/>
          <a:p>
            <a:pPr marL="285750" lvl="0" indent="-285750">
              <a:buFont typeface="Arial" panose="020B0604020202020204" pitchFamily="34" charset="0"/>
              <a:buChar char="•"/>
            </a:pPr>
            <a:r>
              <a:rPr lang="en-US" dirty="0"/>
              <a:t>Tables may be placed at the end of your paper or incorporated into your paper.</a:t>
            </a:r>
          </a:p>
          <a:p>
            <a:pPr lvl="0">
              <a:lnSpc>
                <a:spcPct val="100000"/>
              </a:lnSpc>
            </a:pPr>
            <a:endParaRPr lang="en-US" dirty="0"/>
          </a:p>
          <a:p>
            <a:pPr marL="285750" lvl="0" indent="-285750">
              <a:buFont typeface="Arial" panose="020B0604020202020204" pitchFamily="34" charset="0"/>
              <a:buChar char="•"/>
            </a:pPr>
            <a:r>
              <a:rPr lang="en-US" dirty="0"/>
              <a:t>All tables must be numbered sequentially in boldface Arabic numerals, accompanied by a brief, clear title in italics: </a:t>
            </a:r>
            <a:r>
              <a:rPr lang="en-US" b="1" dirty="0"/>
              <a:t>Table 3</a:t>
            </a:r>
            <a:r>
              <a:rPr lang="en-US" dirty="0"/>
              <a:t>: </a:t>
            </a:r>
            <a:r>
              <a:rPr lang="en-US" i="1" dirty="0"/>
              <a:t>Cost Analysis.</a:t>
            </a:r>
          </a:p>
          <a:p>
            <a:pPr lvl="0">
              <a:lnSpc>
                <a:spcPct val="100000"/>
              </a:lnSpc>
            </a:pPr>
            <a:endParaRPr lang="en-US" dirty="0"/>
          </a:p>
          <a:p>
            <a:pPr marL="285750" indent="-285750">
              <a:buFont typeface="Arial" panose="020B0604020202020204" pitchFamily="34" charset="0"/>
              <a:buChar char="•"/>
            </a:pPr>
            <a:r>
              <a:rPr lang="en-US" dirty="0"/>
              <a:t>If you are reproducing or adapting figures or tables using another source, you must acknowledge the copyright of the source in a note below the figure.</a:t>
            </a:r>
          </a:p>
        </p:txBody>
      </p:sp>
      <p:pic>
        <p:nvPicPr>
          <p:cNvPr id="8" name="Picture 7" descr="A summary table of cars with numbers and letters.">
            <a:extLst>
              <a:ext uri="{FF2B5EF4-FFF2-40B4-BE49-F238E27FC236}">
                <a16:creationId xmlns:a16="http://schemas.microsoft.com/office/drawing/2014/main" id="{BECD97E9-E183-4372-86E2-FC52A708830A}"/>
              </a:ext>
            </a:extLst>
          </p:cNvPr>
          <p:cNvPicPr>
            <a:picLocks noChangeAspect="1"/>
          </p:cNvPicPr>
          <p:nvPr/>
        </p:nvPicPr>
        <p:blipFill>
          <a:blip r:embed="rId2"/>
          <a:stretch>
            <a:fillRect/>
          </a:stretch>
        </p:blipFill>
        <p:spPr>
          <a:xfrm>
            <a:off x="5862806" y="1640541"/>
            <a:ext cx="5647765" cy="3765177"/>
          </a:xfrm>
          <a:prstGeom prst="rect">
            <a:avLst/>
          </a:prstGeom>
        </p:spPr>
      </p:pic>
      <p:sp>
        <p:nvSpPr>
          <p:cNvPr id="5" name="TextBox 4">
            <a:extLst>
              <a:ext uri="{FF2B5EF4-FFF2-40B4-BE49-F238E27FC236}">
                <a16:creationId xmlns:a16="http://schemas.microsoft.com/office/drawing/2014/main" id="{BB8631AB-68DA-1044-BF82-7946D47616C4}"/>
              </a:ext>
            </a:extLst>
          </p:cNvPr>
          <p:cNvSpPr txBox="1"/>
          <p:nvPr/>
        </p:nvSpPr>
        <p:spPr>
          <a:xfrm>
            <a:off x="10105697" y="6195848"/>
            <a:ext cx="1532279" cy="369332"/>
          </a:xfrm>
          <a:prstGeom prst="rect">
            <a:avLst/>
          </a:prstGeom>
          <a:noFill/>
        </p:spPr>
        <p:txBody>
          <a:bodyPr wrap="none" rtlCol="0">
            <a:spAutoFit/>
          </a:bodyPr>
          <a:lstStyle/>
          <a:p>
            <a:r>
              <a:rPr lang="en-US" dirty="0">
                <a:solidFill>
                  <a:schemeClr val="bg1"/>
                </a:solidFill>
              </a:rPr>
              <a:t>APA, 7.1-7.21</a:t>
            </a:r>
          </a:p>
        </p:txBody>
      </p:sp>
      <p:sp>
        <p:nvSpPr>
          <p:cNvPr id="6" name="TextBox 5">
            <a:extLst>
              <a:ext uri="{FF2B5EF4-FFF2-40B4-BE49-F238E27FC236}">
                <a16:creationId xmlns:a16="http://schemas.microsoft.com/office/drawing/2014/main" id="{DBA53058-0CAB-074E-BA19-3F23F1CB5651}"/>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15</a:t>
            </a:r>
          </a:p>
        </p:txBody>
      </p:sp>
    </p:spTree>
    <p:extLst>
      <p:ext uri="{BB962C8B-B14F-4D97-AF65-F5344CB8AC3E}">
        <p14:creationId xmlns:p14="http://schemas.microsoft.com/office/powerpoint/2010/main" val="372904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p:txBody>
          <a:bodyPr/>
          <a:lstStyle/>
          <a:p>
            <a:r>
              <a:rPr lang="en-US" dirty="0"/>
              <a:t>callouts</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389890" y="2568178"/>
            <a:ext cx="5214551" cy="3303702"/>
          </a:xfrm>
        </p:spPr>
        <p:txBody>
          <a:bodyPr/>
          <a:lstStyle/>
          <a:p>
            <a:pPr marL="285750" indent="-285750">
              <a:buFont typeface="Arial" panose="020B0604020202020204" pitchFamily="34" charset="0"/>
              <a:buChar char="•"/>
            </a:pPr>
            <a:r>
              <a:rPr lang="en-US" dirty="0"/>
              <a:t>Refer to figures and tables only by their numbers and titles. This attribution is known as a “callout.”</a:t>
            </a:r>
          </a:p>
          <a:p>
            <a:pPr>
              <a:lnSpc>
                <a:spcPct val="100000"/>
              </a:lnSpc>
            </a:pPr>
            <a:endParaRPr lang="en-US" dirty="0"/>
          </a:p>
          <a:p>
            <a:pPr marL="285750" indent="-285750">
              <a:buFont typeface="Arial" panose="020B0604020202020204" pitchFamily="34" charset="0"/>
              <a:buChar char="•"/>
            </a:pPr>
            <a:r>
              <a:rPr lang="en-US" dirty="0"/>
              <a:t>Do not use directional words such as “above” or “below” to refer to figures or tables in your paper.</a:t>
            </a:r>
          </a:p>
          <a:p>
            <a:pPr>
              <a:lnSpc>
                <a:spcPct val="100000"/>
              </a:lnSpc>
            </a:pPr>
            <a:endParaRPr lang="en-US" dirty="0"/>
          </a:p>
          <a:p>
            <a:pPr marL="285750" indent="-285750">
              <a:buFont typeface="Arial" panose="020B0604020202020204" pitchFamily="34" charset="0"/>
              <a:buChar char="•"/>
            </a:pPr>
            <a:r>
              <a:rPr lang="en-US" dirty="0"/>
              <a:t>Every figure or table included must have a callout in the paper; every callout must correspond to a figure. </a:t>
            </a:r>
          </a:p>
          <a:p>
            <a:endParaRPr lang="en-US" dirty="0"/>
          </a:p>
          <a:p>
            <a:endParaRPr lang="en-US" dirty="0"/>
          </a:p>
        </p:txBody>
      </p:sp>
      <p:sp>
        <p:nvSpPr>
          <p:cNvPr id="5" name="Rounded Rectangle 4">
            <a:extLst>
              <a:ext uri="{FF2B5EF4-FFF2-40B4-BE49-F238E27FC236}">
                <a16:creationId xmlns:a16="http://schemas.microsoft.com/office/drawing/2014/main" id="{8CC77E5F-2B68-EF4A-A930-5D98D571665C}"/>
              </a:ext>
            </a:extLst>
          </p:cNvPr>
          <p:cNvSpPr/>
          <p:nvPr/>
        </p:nvSpPr>
        <p:spPr>
          <a:xfrm>
            <a:off x="6976871" y="1232737"/>
            <a:ext cx="4910254" cy="525162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Figure 3 depicts the effects of three random variables on the efficacy of sevoflurane in pediatric use. </a:t>
            </a:r>
          </a:p>
          <a:p>
            <a:endParaRPr lang="en-US" dirty="0">
              <a:solidFill>
                <a:schemeClr val="tx1"/>
              </a:solidFill>
            </a:endParaRPr>
          </a:p>
          <a:p>
            <a:endParaRPr lang="en-US" dirty="0">
              <a:solidFill>
                <a:schemeClr val="tx1"/>
              </a:solidFill>
            </a:endParaRPr>
          </a:p>
          <a:p>
            <a:r>
              <a:rPr lang="en-US" dirty="0">
                <a:solidFill>
                  <a:schemeClr val="tx1"/>
                </a:solidFill>
              </a:rPr>
              <a:t>For a graphic breakdown of McNair’s 2021 data set, refer to Table 1: </a:t>
            </a:r>
            <a:r>
              <a:rPr lang="en-US" i="1" dirty="0">
                <a:solidFill>
                  <a:schemeClr val="tx1"/>
                </a:solidFill>
              </a:rPr>
              <a:t>Effects of Three Random Variables on Pediatric Efficacy of Sevoflurane. </a:t>
            </a:r>
          </a:p>
        </p:txBody>
      </p:sp>
      <p:cxnSp>
        <p:nvCxnSpPr>
          <p:cNvPr id="6" name="Straight Arrow Connector 5">
            <a:extLst>
              <a:ext uri="{FF2B5EF4-FFF2-40B4-BE49-F238E27FC236}">
                <a16:creationId xmlns:a16="http://schemas.microsoft.com/office/drawing/2014/main" id="{87CFD3D7-E281-EF40-9297-5A5AC5A6F98D}"/>
              </a:ext>
              <a:ext uri="{C183D7F6-B498-43B3-948B-1728B52AA6E4}">
                <adec:decorative xmlns:adec="http://schemas.microsoft.com/office/drawing/2017/decorative" val="1"/>
              </a:ext>
            </a:extLst>
          </p:cNvPr>
          <p:cNvCxnSpPr>
            <a:cxnSpLocks/>
          </p:cNvCxnSpPr>
          <p:nvPr/>
        </p:nvCxnSpPr>
        <p:spPr>
          <a:xfrm>
            <a:off x="5540188" y="3194482"/>
            <a:ext cx="16446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9EE48F-35E2-2543-90B4-1E0B2ECB46AC}"/>
              </a:ext>
              <a:ext uri="{C183D7F6-B498-43B3-948B-1728B52AA6E4}">
                <adec:decorative xmlns:adec="http://schemas.microsoft.com/office/drawing/2017/decorative" val="1"/>
              </a:ext>
            </a:extLst>
          </p:cNvPr>
          <p:cNvCxnSpPr>
            <a:cxnSpLocks/>
          </p:cNvCxnSpPr>
          <p:nvPr/>
        </p:nvCxnSpPr>
        <p:spPr>
          <a:xfrm flipV="1">
            <a:off x="5011271" y="4527332"/>
            <a:ext cx="2173558" cy="1141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0064D2-F048-2942-BE4F-A003A8D96574}"/>
              </a:ext>
            </a:extLst>
          </p:cNvPr>
          <p:cNvSpPr txBox="1"/>
          <p:nvPr/>
        </p:nvSpPr>
        <p:spPr>
          <a:xfrm>
            <a:off x="5100918" y="6234817"/>
            <a:ext cx="1545616" cy="369332"/>
          </a:xfrm>
          <a:prstGeom prst="rect">
            <a:avLst/>
          </a:prstGeom>
          <a:noFill/>
        </p:spPr>
        <p:txBody>
          <a:bodyPr wrap="none" rtlCol="0">
            <a:spAutoFit/>
          </a:bodyPr>
          <a:lstStyle/>
          <a:p>
            <a:r>
              <a:rPr lang="en-US" dirty="0">
                <a:solidFill>
                  <a:schemeClr val="bg1"/>
                </a:solidFill>
              </a:rPr>
              <a:t>APA, 2.13, 7.5</a:t>
            </a:r>
          </a:p>
        </p:txBody>
      </p:sp>
      <p:sp>
        <p:nvSpPr>
          <p:cNvPr id="8" name="TextBox 7">
            <a:extLst>
              <a:ext uri="{FF2B5EF4-FFF2-40B4-BE49-F238E27FC236}">
                <a16:creationId xmlns:a16="http://schemas.microsoft.com/office/drawing/2014/main" id="{352B009E-6420-964A-A65E-F95232E2DEF7}"/>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16</a:t>
            </a:r>
          </a:p>
        </p:txBody>
      </p:sp>
    </p:spTree>
    <p:extLst>
      <p:ext uri="{BB962C8B-B14F-4D97-AF65-F5344CB8AC3E}">
        <p14:creationId xmlns:p14="http://schemas.microsoft.com/office/powerpoint/2010/main" val="292511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6173-52DA-A84E-A67E-7F33865FA48D}"/>
              </a:ext>
            </a:extLst>
          </p:cNvPr>
          <p:cNvSpPr>
            <a:spLocks noGrp="1"/>
          </p:cNvSpPr>
          <p:nvPr>
            <p:ph type="title"/>
          </p:nvPr>
        </p:nvSpPr>
        <p:spPr>
          <a:xfrm>
            <a:off x="401444" y="669073"/>
            <a:ext cx="8776012" cy="1572126"/>
          </a:xfrm>
        </p:spPr>
        <p:txBody>
          <a:bodyPr>
            <a:normAutofit/>
          </a:bodyPr>
          <a:lstStyle/>
          <a:p>
            <a:r>
              <a:rPr lang="en-US" sz="4400" b="1" dirty="0"/>
              <a:t>Common apa reference types</a:t>
            </a:r>
          </a:p>
        </p:txBody>
      </p:sp>
      <p:pic>
        <p:nvPicPr>
          <p:cNvPr id="6" name="Picture 5" descr="Close-up of bookshelves in a public library.">
            <a:extLst>
              <a:ext uri="{FF2B5EF4-FFF2-40B4-BE49-F238E27FC236}">
                <a16:creationId xmlns:a16="http://schemas.microsoft.com/office/drawing/2014/main" id="{3525B2AD-2B95-BD41-A6C7-B458D3210F89}"/>
              </a:ext>
            </a:extLst>
          </p:cNvPr>
          <p:cNvPicPr>
            <a:picLocks noChangeAspect="1"/>
          </p:cNvPicPr>
          <p:nvPr/>
        </p:nvPicPr>
        <p:blipFill>
          <a:blip r:embed="rId2"/>
          <a:stretch>
            <a:fillRect/>
          </a:stretch>
        </p:blipFill>
        <p:spPr>
          <a:xfrm>
            <a:off x="291085" y="2666475"/>
            <a:ext cx="5952059" cy="3900653"/>
          </a:xfrm>
          <a:prstGeom prst="rect">
            <a:avLst/>
          </a:prstGeom>
        </p:spPr>
      </p:pic>
      <p:sp>
        <p:nvSpPr>
          <p:cNvPr id="4" name="TextBox 3">
            <a:extLst>
              <a:ext uri="{FF2B5EF4-FFF2-40B4-BE49-F238E27FC236}">
                <a16:creationId xmlns:a16="http://schemas.microsoft.com/office/drawing/2014/main" id="{448419E6-B8CC-DA4B-83E9-2C054B11125A}"/>
              </a:ext>
            </a:extLst>
          </p:cNvPr>
          <p:cNvSpPr txBox="1"/>
          <p:nvPr/>
        </p:nvSpPr>
        <p:spPr>
          <a:xfrm>
            <a:off x="7413114" y="6000800"/>
            <a:ext cx="4778886" cy="376253"/>
          </a:xfrm>
          <a:prstGeom prst="rect">
            <a:avLst/>
          </a:prstGeom>
          <a:noFill/>
        </p:spPr>
        <p:txBody>
          <a:bodyPr wrap="square" rtlCol="0">
            <a:spAutoFit/>
          </a:bodyPr>
          <a:lstStyle/>
          <a:p>
            <a:r>
              <a:rPr lang="en-US" dirty="0">
                <a:solidFill>
                  <a:schemeClr val="bg1"/>
                </a:solidFill>
              </a:rPr>
              <a:t>APA Publication Manual, 7</a:t>
            </a:r>
            <a:r>
              <a:rPr lang="en-US" baseline="30000" dirty="0">
                <a:solidFill>
                  <a:schemeClr val="bg1"/>
                </a:solidFill>
              </a:rPr>
              <a:t>th</a:t>
            </a:r>
            <a:r>
              <a:rPr lang="en-US" dirty="0">
                <a:solidFill>
                  <a:schemeClr val="bg1"/>
                </a:solidFill>
              </a:rPr>
              <a:t> edition</a:t>
            </a:r>
          </a:p>
        </p:txBody>
      </p:sp>
    </p:spTree>
    <p:extLst>
      <p:ext uri="{BB962C8B-B14F-4D97-AF65-F5344CB8AC3E}">
        <p14:creationId xmlns:p14="http://schemas.microsoft.com/office/powerpoint/2010/main" val="140620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Journal article with doi</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228599" y="2718488"/>
            <a:ext cx="11734801" cy="35958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Hamer, K., Stamatakis E., &amp; Steptoe, A. (2009). Dose-response relationship between physical activity and   </a:t>
            </a:r>
          </a:p>
          <a:p>
            <a:pPr>
              <a:lnSpc>
                <a:spcPct val="150000"/>
              </a:lnSpc>
            </a:pPr>
            <a:r>
              <a:rPr lang="en-US" dirty="0">
                <a:solidFill>
                  <a:schemeClr val="tx1"/>
                </a:solidFill>
              </a:rPr>
              <a:t>     mental health: The Scottish Health Survey. </a:t>
            </a:r>
            <a:r>
              <a:rPr lang="en-US" i="1" dirty="0">
                <a:solidFill>
                  <a:schemeClr val="tx1"/>
                </a:solidFill>
              </a:rPr>
              <a:t>British Journal of Sports Medicine</a:t>
            </a:r>
            <a:r>
              <a:rPr lang="en-US" dirty="0">
                <a:solidFill>
                  <a:schemeClr val="tx1"/>
                </a:solidFill>
              </a:rPr>
              <a:t>, </a:t>
            </a:r>
            <a:r>
              <a:rPr lang="en-US" i="1" dirty="0">
                <a:solidFill>
                  <a:schemeClr val="tx1"/>
                </a:solidFill>
              </a:rPr>
              <a:t>43</a:t>
            </a:r>
            <a:r>
              <a:rPr lang="en-US" dirty="0">
                <a:solidFill>
                  <a:schemeClr val="tx1"/>
                </a:solidFill>
              </a:rPr>
              <a:t>(14),1111-1114.</a:t>
            </a:r>
          </a:p>
          <a:p>
            <a:pPr>
              <a:lnSpc>
                <a:spcPct val="150000"/>
              </a:lnSpc>
            </a:pPr>
            <a:r>
              <a:rPr lang="en-US" dirty="0">
                <a:solidFill>
                  <a:schemeClr val="tx1"/>
                </a:solidFill>
              </a:rPr>
              <a:t>     http://dx.doi.org/10.1136/bjsm.2008.046243</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a:t>
            </a:r>
            <a:r>
              <a:rPr lang="en-US" dirty="0">
                <a:solidFill>
                  <a:schemeClr val="tx1"/>
                </a:solidFill>
                <a:sym typeface="Wingdings" pitchFamily="2" charset="2"/>
              </a:rPr>
              <a:t>: (Hamer et al., 2009)</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Hamer et al. (2009) documented the positive correlation…</a:t>
            </a:r>
          </a:p>
        </p:txBody>
      </p:sp>
      <p:pic>
        <p:nvPicPr>
          <p:cNvPr id="8" name="Picture 7" descr="A screenshot of a journal article with a DOI.">
            <a:extLst>
              <a:ext uri="{FF2B5EF4-FFF2-40B4-BE49-F238E27FC236}">
                <a16:creationId xmlns:a16="http://schemas.microsoft.com/office/drawing/2014/main" id="{CB4B10AA-2601-4BE7-9F49-7DEDC6C83DE6}"/>
              </a:ext>
            </a:extLst>
          </p:cNvPr>
          <p:cNvPicPr>
            <a:picLocks noChangeAspect="1"/>
          </p:cNvPicPr>
          <p:nvPr/>
        </p:nvPicPr>
        <p:blipFill>
          <a:blip r:embed="rId2"/>
          <a:stretch>
            <a:fillRect/>
          </a:stretch>
        </p:blipFill>
        <p:spPr>
          <a:xfrm>
            <a:off x="6724094" y="925193"/>
            <a:ext cx="4487002" cy="1611576"/>
          </a:xfrm>
          <a:prstGeom prst="rect">
            <a:avLst/>
          </a:prstGeom>
        </p:spPr>
      </p:pic>
      <p:sp>
        <p:nvSpPr>
          <p:cNvPr id="6" name="TextBox 5">
            <a:extLst>
              <a:ext uri="{FF2B5EF4-FFF2-40B4-BE49-F238E27FC236}">
                <a16:creationId xmlns:a16="http://schemas.microsoft.com/office/drawing/2014/main" id="{F8E4E1D2-A136-BD4D-8184-3827DA3698E9}"/>
              </a:ext>
            </a:extLst>
          </p:cNvPr>
          <p:cNvSpPr txBox="1"/>
          <p:nvPr/>
        </p:nvSpPr>
        <p:spPr>
          <a:xfrm>
            <a:off x="9291440" y="6306132"/>
            <a:ext cx="1133644" cy="369332"/>
          </a:xfrm>
          <a:prstGeom prst="rect">
            <a:avLst/>
          </a:prstGeom>
          <a:noFill/>
        </p:spPr>
        <p:txBody>
          <a:bodyPr wrap="none" rtlCol="0">
            <a:spAutoFit/>
          </a:bodyPr>
          <a:lstStyle/>
          <a:p>
            <a:r>
              <a:rPr lang="en-US" dirty="0">
                <a:solidFill>
                  <a:schemeClr val="bg1"/>
                </a:solidFill>
              </a:rPr>
              <a:t>APA, 10.1</a:t>
            </a:r>
          </a:p>
        </p:txBody>
      </p:sp>
      <p:sp>
        <p:nvSpPr>
          <p:cNvPr id="7" name="TextBox 6">
            <a:extLst>
              <a:ext uri="{FF2B5EF4-FFF2-40B4-BE49-F238E27FC236}">
                <a16:creationId xmlns:a16="http://schemas.microsoft.com/office/drawing/2014/main" id="{8C9C63F7-8055-304D-B689-6DF646AC5883}"/>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18</a:t>
            </a:r>
          </a:p>
        </p:txBody>
      </p:sp>
    </p:spTree>
    <p:extLst>
      <p:ext uri="{BB962C8B-B14F-4D97-AF65-F5344CB8AC3E}">
        <p14:creationId xmlns:p14="http://schemas.microsoft.com/office/powerpoint/2010/main" val="2385519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Journal article with url</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228599" y="3215709"/>
            <a:ext cx="11734801" cy="30529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Parsons, E. (1918). Nativity myth at Laguna and Zuni. </a:t>
            </a:r>
            <a:r>
              <a:rPr lang="en-US" i="1" dirty="0">
                <a:solidFill>
                  <a:schemeClr val="tx1"/>
                </a:solidFill>
              </a:rPr>
              <a:t>Journal of American Folklore</a:t>
            </a:r>
            <a:r>
              <a:rPr lang="en-US" dirty="0">
                <a:solidFill>
                  <a:schemeClr val="tx1"/>
                </a:solidFill>
              </a:rPr>
              <a:t>,</a:t>
            </a:r>
            <a:r>
              <a:rPr lang="en-US" i="1" dirty="0">
                <a:solidFill>
                  <a:schemeClr val="tx1"/>
                </a:solidFill>
              </a:rPr>
              <a:t> 31</a:t>
            </a:r>
            <a:r>
              <a:rPr lang="en-US" dirty="0">
                <a:solidFill>
                  <a:schemeClr val="tx1"/>
                </a:solidFill>
              </a:rPr>
              <a:t>(120), 256-263. </a:t>
            </a:r>
          </a:p>
          <a:p>
            <a:pPr>
              <a:lnSpc>
                <a:spcPct val="150000"/>
              </a:lnSpc>
            </a:pPr>
            <a:r>
              <a:rPr lang="en-US" dirty="0">
                <a:solidFill>
                  <a:schemeClr val="tx1"/>
                </a:solidFill>
              </a:rPr>
              <a:t>    https://www.jstor.org/stable/534877</a:t>
            </a:r>
          </a:p>
          <a:p>
            <a:pPr>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(Parsons, 1918)</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Parsons (1918) documented Zuni nativity myths…</a:t>
            </a:r>
          </a:p>
          <a:p>
            <a:endParaRPr lang="en-US" dirty="0">
              <a:solidFill>
                <a:schemeClr val="tx1"/>
              </a:solidFill>
            </a:endParaRPr>
          </a:p>
        </p:txBody>
      </p:sp>
      <p:pic>
        <p:nvPicPr>
          <p:cNvPr id="8" name="Picture 7" descr="A screenshot of the title of a journal article with a URL.">
            <a:extLst>
              <a:ext uri="{FF2B5EF4-FFF2-40B4-BE49-F238E27FC236}">
                <a16:creationId xmlns:a16="http://schemas.microsoft.com/office/drawing/2014/main" id="{7CF24E7D-8EE4-4454-8916-67928668BFCC}"/>
              </a:ext>
            </a:extLst>
          </p:cNvPr>
          <p:cNvPicPr>
            <a:picLocks noChangeAspect="1"/>
          </p:cNvPicPr>
          <p:nvPr/>
        </p:nvPicPr>
        <p:blipFill>
          <a:blip r:embed="rId2"/>
          <a:stretch>
            <a:fillRect/>
          </a:stretch>
        </p:blipFill>
        <p:spPr>
          <a:xfrm>
            <a:off x="6724094" y="1241000"/>
            <a:ext cx="4753906" cy="1605377"/>
          </a:xfrm>
          <a:prstGeom prst="rect">
            <a:avLst/>
          </a:prstGeom>
        </p:spPr>
      </p:pic>
      <p:sp>
        <p:nvSpPr>
          <p:cNvPr id="6" name="TextBox 5">
            <a:extLst>
              <a:ext uri="{FF2B5EF4-FFF2-40B4-BE49-F238E27FC236}">
                <a16:creationId xmlns:a16="http://schemas.microsoft.com/office/drawing/2014/main" id="{9776CAEB-6828-A442-A5BB-D2AB7A1B962F}"/>
              </a:ext>
            </a:extLst>
          </p:cNvPr>
          <p:cNvSpPr txBox="1"/>
          <p:nvPr/>
        </p:nvSpPr>
        <p:spPr>
          <a:xfrm>
            <a:off x="9234962" y="6268644"/>
            <a:ext cx="1133644" cy="369332"/>
          </a:xfrm>
          <a:prstGeom prst="rect">
            <a:avLst/>
          </a:prstGeom>
          <a:noFill/>
        </p:spPr>
        <p:txBody>
          <a:bodyPr wrap="none" rtlCol="0">
            <a:spAutoFit/>
          </a:bodyPr>
          <a:lstStyle/>
          <a:p>
            <a:r>
              <a:rPr lang="en-US" dirty="0">
                <a:solidFill>
                  <a:schemeClr val="bg1"/>
                </a:solidFill>
              </a:rPr>
              <a:t>APA, 10.1</a:t>
            </a:r>
          </a:p>
        </p:txBody>
      </p:sp>
      <p:sp>
        <p:nvSpPr>
          <p:cNvPr id="7" name="TextBox 6">
            <a:extLst>
              <a:ext uri="{FF2B5EF4-FFF2-40B4-BE49-F238E27FC236}">
                <a16:creationId xmlns:a16="http://schemas.microsoft.com/office/drawing/2014/main" id="{EE71A5D8-4287-F846-A356-FF5764F413DE}"/>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19</a:t>
            </a:r>
          </a:p>
        </p:txBody>
      </p:sp>
    </p:spTree>
    <p:extLst>
      <p:ext uri="{BB962C8B-B14F-4D97-AF65-F5344CB8AC3E}">
        <p14:creationId xmlns:p14="http://schemas.microsoft.com/office/powerpoint/2010/main" val="78109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25021F-63F4-2D44-AA70-9C19DB47F4D8}"/>
              </a:ext>
            </a:extLst>
          </p:cNvPr>
          <p:cNvSpPr>
            <a:spLocks noGrp="1"/>
          </p:cNvSpPr>
          <p:nvPr>
            <p:ph type="title"/>
          </p:nvPr>
        </p:nvSpPr>
        <p:spPr>
          <a:xfrm>
            <a:off x="904844" y="359702"/>
            <a:ext cx="1718442" cy="685800"/>
          </a:xfrm>
        </p:spPr>
        <p:txBody>
          <a:bodyPr/>
          <a:lstStyle/>
          <a:p>
            <a:r>
              <a:rPr lang="en-US" dirty="0"/>
              <a:t>Index</a:t>
            </a:r>
          </a:p>
        </p:txBody>
      </p:sp>
      <p:pic>
        <p:nvPicPr>
          <p:cNvPr id="7" name="Picture 6" descr="APA Characteristics, pages 3 and 4. Annotations, page 13. Block Quotations, page 10. Blog Post, page 26. Book with One Author, page 21. Book with More Than One Author, page 23. Callouts, page 16.  Chapter in Edited Book, page 24. Dictionary or Reference Book Online, page 33. E-book from a Database, page 22. Exceptions in Citations, page 8. Facebook Post and Facebook Page, page 45. Federal Statute, page 42.&#10;Figures, page 14. Film or Video, page 35. Generative AI, page 47. Heading Levels, page 11. Instagram Photo or Video, page 46. In-text Citations, page 6. Journal Article with DOI, page 18. Journal Article with URL, page 19. Narrative Citations, page 7.">
            <a:extLst>
              <a:ext uri="{FF2B5EF4-FFF2-40B4-BE49-F238E27FC236}">
                <a16:creationId xmlns:a16="http://schemas.microsoft.com/office/drawing/2014/main" id="{0809265B-D655-48C1-B737-B82D6CF50CE3}"/>
              </a:ext>
            </a:extLst>
          </p:cNvPr>
          <p:cNvPicPr>
            <a:picLocks noChangeAspect="1"/>
          </p:cNvPicPr>
          <p:nvPr/>
        </p:nvPicPr>
        <p:blipFill>
          <a:blip r:embed="rId2"/>
          <a:stretch>
            <a:fillRect/>
          </a:stretch>
        </p:blipFill>
        <p:spPr>
          <a:xfrm>
            <a:off x="711124" y="970269"/>
            <a:ext cx="5211520" cy="5672844"/>
          </a:xfrm>
          <a:prstGeom prst="rect">
            <a:avLst/>
          </a:prstGeom>
        </p:spPr>
      </p:pic>
      <p:pic>
        <p:nvPicPr>
          <p:cNvPr id="9" name="Picture 8" descr="Online Magazine Article, page 25. Online Newspaper Article, page 32. Parenthetical Citations, page 6. Podcast Episode, page 38. PowerPoint from a Class Website, page 41. PubMed Journal Article, page 20. Quotations, page 9. Radio Broadcast, page 40. Reference List, page 12. Report by a government agency or other organization, page 34. Song or Track on an Album, page 37. Supreme Court Decision, page 43. Tables, page 15. TED Talk, page 39. Title Page, page 5. Web Page on a News Website, page 27. Web Page on a Website with a Group Author, page 28. Web Page on a Website with an Individual Author, page 29. Web Page on a Website with a Retrieval Date, page 31. Web Page on a Website with No Date, page 30. X Post and X Profile, page 44. YouTube or Streaming Video, page 36.">
            <a:extLst>
              <a:ext uri="{FF2B5EF4-FFF2-40B4-BE49-F238E27FC236}">
                <a16:creationId xmlns:a16="http://schemas.microsoft.com/office/drawing/2014/main" id="{1B6FFFB9-4228-44B8-932C-867B52BFBE09}"/>
              </a:ext>
            </a:extLst>
          </p:cNvPr>
          <p:cNvPicPr>
            <a:picLocks noChangeAspect="1"/>
          </p:cNvPicPr>
          <p:nvPr/>
        </p:nvPicPr>
        <p:blipFill>
          <a:blip r:embed="rId3"/>
          <a:stretch>
            <a:fillRect/>
          </a:stretch>
        </p:blipFill>
        <p:spPr>
          <a:xfrm>
            <a:off x="6334990" y="970269"/>
            <a:ext cx="5211520" cy="5675197"/>
          </a:xfrm>
          <a:prstGeom prst="rect">
            <a:avLst/>
          </a:prstGeom>
        </p:spPr>
      </p:pic>
      <p:sp>
        <p:nvSpPr>
          <p:cNvPr id="2" name="TextBox 1">
            <a:extLst>
              <a:ext uri="{FF2B5EF4-FFF2-40B4-BE49-F238E27FC236}">
                <a16:creationId xmlns:a16="http://schemas.microsoft.com/office/drawing/2014/main" id="{CB10CF34-4D3A-A04E-A210-386EB2C575CA}"/>
              </a:ext>
            </a:extLst>
          </p:cNvPr>
          <p:cNvSpPr txBox="1"/>
          <p:nvPr/>
        </p:nvSpPr>
        <p:spPr>
          <a:xfrm>
            <a:off x="11287156" y="435669"/>
            <a:ext cx="309700" cy="369332"/>
          </a:xfrm>
          <a:prstGeom prst="rect">
            <a:avLst/>
          </a:prstGeom>
          <a:noFill/>
        </p:spPr>
        <p:txBody>
          <a:bodyPr wrap="none" rtlCol="0">
            <a:spAutoFit/>
          </a:bodyPr>
          <a:lstStyle/>
          <a:p>
            <a:r>
              <a:rPr lang="en-US" dirty="0">
                <a:solidFill>
                  <a:schemeClr val="bg1"/>
                </a:solidFill>
              </a:rPr>
              <a:t>2</a:t>
            </a:r>
          </a:p>
        </p:txBody>
      </p:sp>
    </p:spTree>
    <p:extLst>
      <p:ext uri="{BB962C8B-B14F-4D97-AF65-F5344CB8AC3E}">
        <p14:creationId xmlns:p14="http://schemas.microsoft.com/office/powerpoint/2010/main" val="367065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Pubmed journal article</a:t>
            </a:r>
          </a:p>
        </p:txBody>
      </p:sp>
      <p:sp>
        <p:nvSpPr>
          <p:cNvPr id="3" name="TextBox 2">
            <a:extLst>
              <a:ext uri="{FF2B5EF4-FFF2-40B4-BE49-F238E27FC236}">
                <a16:creationId xmlns:a16="http://schemas.microsoft.com/office/drawing/2014/main" id="{76802095-FD44-4B48-BFF0-AC738D3DC9B2}"/>
              </a:ext>
            </a:extLst>
          </p:cNvPr>
          <p:cNvSpPr txBox="1"/>
          <p:nvPr/>
        </p:nvSpPr>
        <p:spPr>
          <a:xfrm>
            <a:off x="244046" y="1884990"/>
            <a:ext cx="6271054" cy="276999"/>
          </a:xfrm>
          <a:prstGeom prst="rect">
            <a:avLst/>
          </a:prstGeom>
          <a:noFill/>
        </p:spPr>
        <p:txBody>
          <a:bodyPr wrap="square" rtlCol="0">
            <a:spAutoFit/>
          </a:bodyPr>
          <a:lstStyle/>
          <a:p>
            <a:r>
              <a:rPr lang="en-US" sz="1200" dirty="0">
                <a:solidFill>
                  <a:schemeClr val="bg1"/>
                </a:solidFill>
              </a:rPr>
              <a:t>Note: APA prefers DOIs to PubMed numbers, but some journals do include them.</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789826" y="2921619"/>
            <a:ext cx="10932063" cy="30883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Liu, G., Lin, Q., </a:t>
            </a:r>
            <a:r>
              <a:rPr lang="en-US" dirty="0" err="1">
                <a:solidFill>
                  <a:schemeClr val="tx1"/>
                </a:solidFill>
              </a:rPr>
              <a:t>Jin</a:t>
            </a:r>
            <a:r>
              <a:rPr lang="en-US" dirty="0">
                <a:solidFill>
                  <a:schemeClr val="tx1"/>
                </a:solidFill>
              </a:rPr>
              <a:t>, S., &amp; Gao, C. (2022). The CRISPR-Cas toolbox and gene editing technologies. </a:t>
            </a:r>
          </a:p>
          <a:p>
            <a:pPr>
              <a:lnSpc>
                <a:spcPct val="150000"/>
              </a:lnSpc>
            </a:pPr>
            <a:r>
              <a:rPr lang="en-US" i="1" dirty="0">
                <a:solidFill>
                  <a:schemeClr val="tx1"/>
                </a:solidFill>
              </a:rPr>
              <a:t>     Molecular Cell</a:t>
            </a:r>
            <a:r>
              <a:rPr lang="en-US" dirty="0">
                <a:solidFill>
                  <a:schemeClr val="tx1"/>
                </a:solidFill>
              </a:rPr>
              <a:t>, </a:t>
            </a:r>
            <a:r>
              <a:rPr lang="en-US" i="1" dirty="0">
                <a:solidFill>
                  <a:schemeClr val="tx1"/>
                </a:solidFill>
              </a:rPr>
              <a:t>82</a:t>
            </a:r>
            <a:r>
              <a:rPr lang="en-US" dirty="0">
                <a:solidFill>
                  <a:schemeClr val="tx1"/>
                </a:solidFill>
              </a:rPr>
              <a:t>(2), 333–347. https://doi.org/10.1016/j.molcel.2021.12.002</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(Liu et al., 2022)</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Liu et al. (2022) surveyed current CRISPR-Cas gene editing…</a:t>
            </a:r>
          </a:p>
        </p:txBody>
      </p:sp>
      <p:pic>
        <p:nvPicPr>
          <p:cNvPr id="8" name="Picture 7" descr="A screenshot of the title of a PubMed journal article.">
            <a:extLst>
              <a:ext uri="{FF2B5EF4-FFF2-40B4-BE49-F238E27FC236}">
                <a16:creationId xmlns:a16="http://schemas.microsoft.com/office/drawing/2014/main" id="{C07FD994-88C5-4B96-87D5-35D50EBD5BD8}"/>
              </a:ext>
            </a:extLst>
          </p:cNvPr>
          <p:cNvPicPr>
            <a:picLocks noChangeAspect="1"/>
          </p:cNvPicPr>
          <p:nvPr/>
        </p:nvPicPr>
        <p:blipFill>
          <a:blip r:embed="rId2"/>
          <a:stretch>
            <a:fillRect/>
          </a:stretch>
        </p:blipFill>
        <p:spPr>
          <a:xfrm>
            <a:off x="6710081" y="1095302"/>
            <a:ext cx="4481655" cy="1423419"/>
          </a:xfrm>
          <a:prstGeom prst="rect">
            <a:avLst/>
          </a:prstGeom>
        </p:spPr>
      </p:pic>
      <p:sp>
        <p:nvSpPr>
          <p:cNvPr id="6" name="TextBox 5">
            <a:extLst>
              <a:ext uri="{FF2B5EF4-FFF2-40B4-BE49-F238E27FC236}">
                <a16:creationId xmlns:a16="http://schemas.microsoft.com/office/drawing/2014/main" id="{464FE697-4D87-934D-8866-397D9C2FB76D}"/>
              </a:ext>
            </a:extLst>
          </p:cNvPr>
          <p:cNvSpPr txBox="1"/>
          <p:nvPr/>
        </p:nvSpPr>
        <p:spPr>
          <a:xfrm>
            <a:off x="9267365" y="6108722"/>
            <a:ext cx="1133644" cy="369332"/>
          </a:xfrm>
          <a:prstGeom prst="rect">
            <a:avLst/>
          </a:prstGeom>
          <a:noFill/>
        </p:spPr>
        <p:txBody>
          <a:bodyPr wrap="none" rtlCol="0">
            <a:spAutoFit/>
          </a:bodyPr>
          <a:lstStyle/>
          <a:p>
            <a:r>
              <a:rPr lang="en-US" dirty="0">
                <a:solidFill>
                  <a:schemeClr val="bg1"/>
                </a:solidFill>
              </a:rPr>
              <a:t>APA, 10.1</a:t>
            </a:r>
          </a:p>
        </p:txBody>
      </p:sp>
      <p:sp>
        <p:nvSpPr>
          <p:cNvPr id="7" name="TextBox 6">
            <a:extLst>
              <a:ext uri="{FF2B5EF4-FFF2-40B4-BE49-F238E27FC236}">
                <a16:creationId xmlns:a16="http://schemas.microsoft.com/office/drawing/2014/main" id="{01575B93-7588-7A47-8827-F4B2B5693098}"/>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20</a:t>
            </a:r>
          </a:p>
        </p:txBody>
      </p:sp>
    </p:spTree>
    <p:extLst>
      <p:ext uri="{BB962C8B-B14F-4D97-AF65-F5344CB8AC3E}">
        <p14:creationId xmlns:p14="http://schemas.microsoft.com/office/powerpoint/2010/main" val="259655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Book with one author (Print)</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972065" y="3149856"/>
            <a:ext cx="9978483" cy="28712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Pollan, M. (2006). </a:t>
            </a:r>
            <a:r>
              <a:rPr lang="en-US" i="1" dirty="0">
                <a:solidFill>
                  <a:schemeClr val="tx1"/>
                </a:solidFill>
              </a:rPr>
              <a:t>Omnivore’s dilemma: A natural history of four meals</a:t>
            </a:r>
            <a:r>
              <a:rPr lang="en-US" dirty="0">
                <a:solidFill>
                  <a:schemeClr val="tx1"/>
                </a:solidFill>
              </a:rPr>
              <a:t>. The Penguin Press.</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(Pollan, 2006)</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Pollan (2006) described “our national eating disorder” and… (p. 81).</a:t>
            </a:r>
          </a:p>
        </p:txBody>
      </p:sp>
      <p:pic>
        <p:nvPicPr>
          <p:cNvPr id="8" name="Picture 7" descr="Picture of the cover of Michael Pollan's book, The Omnivore's Dilemma.">
            <a:extLst>
              <a:ext uri="{FF2B5EF4-FFF2-40B4-BE49-F238E27FC236}">
                <a16:creationId xmlns:a16="http://schemas.microsoft.com/office/drawing/2014/main" id="{300505B5-A70C-4B64-ABC4-D2FA867D94FD}"/>
              </a:ext>
            </a:extLst>
          </p:cNvPr>
          <p:cNvPicPr>
            <a:picLocks noChangeAspect="1"/>
          </p:cNvPicPr>
          <p:nvPr/>
        </p:nvPicPr>
        <p:blipFill>
          <a:blip r:embed="rId2"/>
          <a:stretch>
            <a:fillRect/>
          </a:stretch>
        </p:blipFill>
        <p:spPr>
          <a:xfrm>
            <a:off x="8345436" y="663311"/>
            <a:ext cx="1899437" cy="2905023"/>
          </a:xfrm>
          <a:prstGeom prst="rect">
            <a:avLst/>
          </a:prstGeom>
        </p:spPr>
      </p:pic>
      <p:sp>
        <p:nvSpPr>
          <p:cNvPr id="6" name="TextBox 5">
            <a:extLst>
              <a:ext uri="{FF2B5EF4-FFF2-40B4-BE49-F238E27FC236}">
                <a16:creationId xmlns:a16="http://schemas.microsoft.com/office/drawing/2014/main" id="{17DB6DD0-FFFC-4444-99DF-DB52969EEDD0}"/>
              </a:ext>
            </a:extLst>
          </p:cNvPr>
          <p:cNvSpPr txBox="1"/>
          <p:nvPr/>
        </p:nvSpPr>
        <p:spPr>
          <a:xfrm>
            <a:off x="9295155" y="6244096"/>
            <a:ext cx="1133644" cy="369332"/>
          </a:xfrm>
          <a:prstGeom prst="rect">
            <a:avLst/>
          </a:prstGeom>
          <a:noFill/>
        </p:spPr>
        <p:txBody>
          <a:bodyPr wrap="none" rtlCol="0">
            <a:spAutoFit/>
          </a:bodyPr>
          <a:lstStyle/>
          <a:p>
            <a:r>
              <a:rPr lang="en-US" dirty="0">
                <a:solidFill>
                  <a:schemeClr val="bg1"/>
                </a:solidFill>
              </a:rPr>
              <a:t>APA, 10.2</a:t>
            </a:r>
          </a:p>
        </p:txBody>
      </p:sp>
      <p:sp>
        <p:nvSpPr>
          <p:cNvPr id="7" name="TextBox 6">
            <a:extLst>
              <a:ext uri="{FF2B5EF4-FFF2-40B4-BE49-F238E27FC236}">
                <a16:creationId xmlns:a16="http://schemas.microsoft.com/office/drawing/2014/main" id="{6A25F9D4-C905-DC4B-8DC3-0B29D9D8A6B1}"/>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21</a:t>
            </a:r>
          </a:p>
        </p:txBody>
      </p:sp>
    </p:spTree>
    <p:extLst>
      <p:ext uri="{BB962C8B-B14F-4D97-AF65-F5344CB8AC3E}">
        <p14:creationId xmlns:p14="http://schemas.microsoft.com/office/powerpoint/2010/main" val="67547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E-book from a database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228600" y="2718488"/>
            <a:ext cx="9041176" cy="35958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Nestle, M. (2013). </a:t>
            </a:r>
            <a:r>
              <a:rPr lang="en-US" i="1" dirty="0">
                <a:solidFill>
                  <a:schemeClr val="tx1"/>
                </a:solidFill>
              </a:rPr>
              <a:t>Food politics: How the food industry influences nutrition and health</a:t>
            </a:r>
            <a:r>
              <a:rPr lang="en-US" dirty="0">
                <a:solidFill>
                  <a:schemeClr val="tx1"/>
                </a:solidFill>
              </a:rPr>
              <a:t>. </a:t>
            </a:r>
          </a:p>
          <a:p>
            <a:pPr>
              <a:lnSpc>
                <a:spcPct val="150000"/>
              </a:lnSpc>
            </a:pPr>
            <a:r>
              <a:rPr lang="en-US" dirty="0">
                <a:solidFill>
                  <a:schemeClr val="tx1"/>
                </a:solidFill>
              </a:rPr>
              <a:t>      University of California Press. http://www.jstor.org/stable/10.1525/j.ctt7zw29z</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(Nestle, 2013)</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Nestle (2013) described the "pay for play" trend in…</a:t>
            </a:r>
          </a:p>
          <a:p>
            <a:endParaRPr lang="en-US" dirty="0">
              <a:solidFill>
                <a:schemeClr val="bg2"/>
              </a:solidFill>
            </a:endParaRPr>
          </a:p>
        </p:txBody>
      </p:sp>
      <p:pic>
        <p:nvPicPr>
          <p:cNvPr id="8" name="Picture 7" descr="Picture of the cover of Marion Nestle's book, Food Politics.">
            <a:extLst>
              <a:ext uri="{FF2B5EF4-FFF2-40B4-BE49-F238E27FC236}">
                <a16:creationId xmlns:a16="http://schemas.microsoft.com/office/drawing/2014/main" id="{4862AF09-23B0-4154-A262-15AF554A2B1D}"/>
              </a:ext>
            </a:extLst>
          </p:cNvPr>
          <p:cNvPicPr>
            <a:picLocks noChangeAspect="1"/>
          </p:cNvPicPr>
          <p:nvPr/>
        </p:nvPicPr>
        <p:blipFill>
          <a:blip r:embed="rId2"/>
          <a:stretch>
            <a:fillRect/>
          </a:stretch>
        </p:blipFill>
        <p:spPr>
          <a:xfrm>
            <a:off x="9487677" y="805001"/>
            <a:ext cx="1852543" cy="2623999"/>
          </a:xfrm>
          <a:prstGeom prst="rect">
            <a:avLst/>
          </a:prstGeom>
        </p:spPr>
      </p:pic>
      <p:sp>
        <p:nvSpPr>
          <p:cNvPr id="6" name="TextBox 5">
            <a:extLst>
              <a:ext uri="{FF2B5EF4-FFF2-40B4-BE49-F238E27FC236}">
                <a16:creationId xmlns:a16="http://schemas.microsoft.com/office/drawing/2014/main" id="{2E935D87-888F-7E49-96AF-71146D1C0ABB}"/>
              </a:ext>
            </a:extLst>
          </p:cNvPr>
          <p:cNvSpPr txBox="1"/>
          <p:nvPr/>
        </p:nvSpPr>
        <p:spPr>
          <a:xfrm>
            <a:off x="9274406" y="6314303"/>
            <a:ext cx="1139543" cy="369332"/>
          </a:xfrm>
          <a:prstGeom prst="rect">
            <a:avLst/>
          </a:prstGeom>
          <a:noFill/>
        </p:spPr>
        <p:txBody>
          <a:bodyPr wrap="none" rtlCol="0">
            <a:spAutoFit/>
          </a:bodyPr>
          <a:lstStyle/>
          <a:p>
            <a:r>
              <a:rPr lang="en-US" dirty="0">
                <a:solidFill>
                  <a:schemeClr val="bg1"/>
                </a:solidFill>
              </a:rPr>
              <a:t>APA, 10.2</a:t>
            </a:r>
          </a:p>
        </p:txBody>
      </p:sp>
      <p:sp>
        <p:nvSpPr>
          <p:cNvPr id="7" name="TextBox 6">
            <a:extLst>
              <a:ext uri="{FF2B5EF4-FFF2-40B4-BE49-F238E27FC236}">
                <a16:creationId xmlns:a16="http://schemas.microsoft.com/office/drawing/2014/main" id="{8F451033-CD00-7941-90B9-3F695ABBA062}"/>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22</a:t>
            </a:r>
          </a:p>
        </p:txBody>
      </p:sp>
    </p:spTree>
    <p:extLst>
      <p:ext uri="{BB962C8B-B14F-4D97-AF65-F5344CB8AC3E}">
        <p14:creationId xmlns:p14="http://schemas.microsoft.com/office/powerpoint/2010/main" val="264781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Book with more than one author</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25614" y="3153386"/>
            <a:ext cx="10458338" cy="270100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Woodward, B. &amp; Bernstein, C. (1974). </a:t>
            </a:r>
            <a:r>
              <a:rPr lang="en-US" i="1" dirty="0">
                <a:solidFill>
                  <a:schemeClr val="tx1"/>
                </a:solidFill>
              </a:rPr>
              <a:t>All the president’s men.</a:t>
            </a:r>
            <a:r>
              <a:rPr lang="en-US" dirty="0">
                <a:solidFill>
                  <a:schemeClr val="tx1"/>
                </a:solidFill>
              </a:rPr>
              <a:t> Simon and Schuster.</a:t>
            </a:r>
          </a:p>
          <a:p>
            <a:pPr marL="285750" lvl="0" indent="-285750">
              <a:lnSpc>
                <a:spcPct val="150000"/>
              </a:lnSpc>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(Woodward &amp; Bernstein, 1974)</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Woodward and Bernstein (1974) discussed…</a:t>
            </a:r>
          </a:p>
        </p:txBody>
      </p:sp>
      <p:sp>
        <p:nvSpPr>
          <p:cNvPr id="4" name="TextBox 3">
            <a:extLst>
              <a:ext uri="{FF2B5EF4-FFF2-40B4-BE49-F238E27FC236}">
                <a16:creationId xmlns:a16="http://schemas.microsoft.com/office/drawing/2014/main" id="{1B5611AC-40BA-2640-BB13-8EB75F650A1C}"/>
              </a:ext>
            </a:extLst>
          </p:cNvPr>
          <p:cNvSpPr txBox="1"/>
          <p:nvPr/>
        </p:nvSpPr>
        <p:spPr>
          <a:xfrm>
            <a:off x="9264036" y="6049849"/>
            <a:ext cx="1133644" cy="369332"/>
          </a:xfrm>
          <a:prstGeom prst="rect">
            <a:avLst/>
          </a:prstGeom>
          <a:noFill/>
        </p:spPr>
        <p:txBody>
          <a:bodyPr wrap="none" rtlCol="0">
            <a:spAutoFit/>
          </a:bodyPr>
          <a:lstStyle/>
          <a:p>
            <a:r>
              <a:rPr lang="en-US" dirty="0">
                <a:solidFill>
                  <a:schemeClr val="bg1"/>
                </a:solidFill>
              </a:rPr>
              <a:t>APA, 10.2</a:t>
            </a:r>
          </a:p>
        </p:txBody>
      </p:sp>
      <p:sp>
        <p:nvSpPr>
          <p:cNvPr id="6" name="TextBox 5">
            <a:extLst>
              <a:ext uri="{FF2B5EF4-FFF2-40B4-BE49-F238E27FC236}">
                <a16:creationId xmlns:a16="http://schemas.microsoft.com/office/drawing/2014/main" id="{BC59B348-95C0-0942-9978-CE73FB0C1A36}"/>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23</a:t>
            </a:r>
          </a:p>
        </p:txBody>
      </p:sp>
    </p:spTree>
    <p:extLst>
      <p:ext uri="{BB962C8B-B14F-4D97-AF65-F5344CB8AC3E}">
        <p14:creationId xmlns:p14="http://schemas.microsoft.com/office/powerpoint/2010/main" val="363533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Chapter in an edited book</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01805" y="3257709"/>
            <a:ext cx="10424532" cy="29689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Haworth, H. (2019). The fading stars: A constellation. In J. </a:t>
            </a:r>
            <a:r>
              <a:rPr lang="en-US" dirty="0" err="1">
                <a:solidFill>
                  <a:schemeClr val="tx1"/>
                </a:solidFill>
              </a:rPr>
              <a:t>Greenring</a:t>
            </a:r>
            <a:r>
              <a:rPr lang="en-US" dirty="0">
                <a:solidFill>
                  <a:schemeClr val="tx1"/>
                </a:solidFill>
              </a:rPr>
              <a:t>, (Ed.), </a:t>
            </a:r>
            <a:r>
              <a:rPr lang="en-US" i="1" dirty="0">
                <a:solidFill>
                  <a:schemeClr val="tx1"/>
                </a:solidFill>
              </a:rPr>
              <a:t>Best </a:t>
            </a:r>
            <a:endParaRPr lang="en-US" dirty="0">
              <a:solidFill>
                <a:schemeClr val="tx1"/>
              </a:solidFill>
            </a:endParaRPr>
          </a:p>
          <a:p>
            <a:pPr>
              <a:lnSpc>
                <a:spcPct val="150000"/>
              </a:lnSpc>
            </a:pPr>
            <a:r>
              <a:rPr lang="en-US" i="1" dirty="0">
                <a:solidFill>
                  <a:schemeClr val="tx1"/>
                </a:solidFill>
              </a:rPr>
              <a:t>     American science and nature writing </a:t>
            </a:r>
            <a:r>
              <a:rPr lang="en-US" dirty="0">
                <a:solidFill>
                  <a:schemeClr val="tx1"/>
                </a:solidFill>
              </a:rPr>
              <a:t>(pp. 99-111). Mariner/Houghton Mifflin Publishing.</a:t>
            </a:r>
          </a:p>
          <a:p>
            <a:pPr>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(Haworth, 2019)</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Haworth (2019) discusses constellations…</a:t>
            </a:r>
          </a:p>
        </p:txBody>
      </p:sp>
      <p:sp>
        <p:nvSpPr>
          <p:cNvPr id="4" name="TextBox 3">
            <a:extLst>
              <a:ext uri="{FF2B5EF4-FFF2-40B4-BE49-F238E27FC236}">
                <a16:creationId xmlns:a16="http://schemas.microsoft.com/office/drawing/2014/main" id="{5D638AC5-A9E8-CB49-81FD-717708099784}"/>
              </a:ext>
            </a:extLst>
          </p:cNvPr>
          <p:cNvSpPr txBox="1"/>
          <p:nvPr/>
        </p:nvSpPr>
        <p:spPr>
          <a:xfrm>
            <a:off x="9341564" y="6226646"/>
            <a:ext cx="1139543" cy="369332"/>
          </a:xfrm>
          <a:prstGeom prst="rect">
            <a:avLst/>
          </a:prstGeom>
          <a:noFill/>
        </p:spPr>
        <p:txBody>
          <a:bodyPr wrap="none" rtlCol="0">
            <a:spAutoFit/>
          </a:bodyPr>
          <a:lstStyle/>
          <a:p>
            <a:r>
              <a:rPr lang="en-US" dirty="0">
                <a:solidFill>
                  <a:schemeClr val="bg1"/>
                </a:solidFill>
              </a:rPr>
              <a:t>APA, 10.2</a:t>
            </a:r>
          </a:p>
        </p:txBody>
      </p:sp>
      <p:sp>
        <p:nvSpPr>
          <p:cNvPr id="6" name="TextBox 5">
            <a:extLst>
              <a:ext uri="{FF2B5EF4-FFF2-40B4-BE49-F238E27FC236}">
                <a16:creationId xmlns:a16="http://schemas.microsoft.com/office/drawing/2014/main" id="{6AA67D65-C57E-D941-9387-F822907932EF}"/>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24</a:t>
            </a:r>
          </a:p>
        </p:txBody>
      </p:sp>
    </p:spTree>
    <p:extLst>
      <p:ext uri="{BB962C8B-B14F-4D97-AF65-F5344CB8AC3E}">
        <p14:creationId xmlns:p14="http://schemas.microsoft.com/office/powerpoint/2010/main" val="239804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Online magazine article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713678" y="2960649"/>
            <a:ext cx="10504449" cy="297411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Twenge, J. (2017, September 15). Have smartphones destroyed a generation? </a:t>
            </a:r>
            <a:r>
              <a:rPr lang="en-US" i="1" dirty="0">
                <a:solidFill>
                  <a:schemeClr val="tx1"/>
                </a:solidFill>
              </a:rPr>
              <a:t>The</a:t>
            </a:r>
            <a:r>
              <a:rPr lang="en-US" dirty="0">
                <a:solidFill>
                  <a:schemeClr val="tx1"/>
                </a:solidFill>
              </a:rPr>
              <a:t> </a:t>
            </a:r>
            <a:r>
              <a:rPr lang="en-US" i="1" dirty="0">
                <a:solidFill>
                  <a:schemeClr val="tx1"/>
                </a:solidFill>
              </a:rPr>
              <a:t>Atlantic.</a:t>
            </a:r>
          </a:p>
          <a:p>
            <a:pPr>
              <a:lnSpc>
                <a:spcPct val="150000"/>
              </a:lnSpc>
            </a:pPr>
            <a:r>
              <a:rPr lang="en-US" sz="1600" dirty="0">
                <a:solidFill>
                  <a:schemeClr val="tx1"/>
                </a:solidFill>
              </a:rPr>
              <a:t>     </a:t>
            </a:r>
            <a:r>
              <a:rPr lang="en-US" dirty="0">
                <a:solidFill>
                  <a:schemeClr val="tx1"/>
                </a:solidFill>
              </a:rPr>
              <a:t>https://www.theatlantic.com/magazine/archive/2017/09/has-the-smartphone-destroyed-a-    </a:t>
            </a:r>
          </a:p>
          <a:p>
            <a:pPr>
              <a:lnSpc>
                <a:spcPct val="150000"/>
              </a:lnSpc>
            </a:pPr>
            <a:r>
              <a:rPr lang="en-US" dirty="0">
                <a:solidFill>
                  <a:schemeClr val="tx1"/>
                </a:solidFill>
              </a:rPr>
              <a:t>    generation/534198</a:t>
            </a:r>
          </a:p>
          <a:p>
            <a:pPr>
              <a:lnSpc>
                <a:spcPct val="150000"/>
              </a:lnSpc>
            </a:pPr>
            <a:endParaRPr lang="en-US" sz="1600" dirty="0">
              <a:solidFill>
                <a:schemeClr val="tx1"/>
              </a:solidFill>
            </a:endParaRPr>
          </a:p>
          <a:p>
            <a:pPr marL="285750" indent="-285750">
              <a:buFont typeface="Arial" panose="020B0604020202020204" pitchFamily="34" charset="0"/>
              <a:buChar char="•"/>
            </a:pPr>
            <a:r>
              <a:rPr lang="en-US" dirty="0">
                <a:solidFill>
                  <a:schemeClr val="tx1"/>
                </a:solidFill>
              </a:rPr>
              <a:t>Parenthetical citation: (Twenge, 2017)</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Twenge (2017) analyzed social effects of smartphones…</a:t>
            </a:r>
            <a:r>
              <a:rPr lang="en-US" dirty="0">
                <a:solidFill>
                  <a:schemeClr val="tx1"/>
                </a:solidFill>
                <a:effectLst/>
              </a:rPr>
              <a:t> </a:t>
            </a:r>
            <a:endParaRPr lang="en-US" dirty="0">
              <a:solidFill>
                <a:schemeClr val="tx1"/>
              </a:solidFill>
            </a:endParaRPr>
          </a:p>
        </p:txBody>
      </p:sp>
      <p:sp>
        <p:nvSpPr>
          <p:cNvPr id="4" name="TextBox 3">
            <a:extLst>
              <a:ext uri="{FF2B5EF4-FFF2-40B4-BE49-F238E27FC236}">
                <a16:creationId xmlns:a16="http://schemas.microsoft.com/office/drawing/2014/main" id="{EF5C9305-6A52-9542-9D16-E15713BFFC69}"/>
              </a:ext>
            </a:extLst>
          </p:cNvPr>
          <p:cNvSpPr txBox="1"/>
          <p:nvPr/>
        </p:nvSpPr>
        <p:spPr>
          <a:xfrm>
            <a:off x="9298278" y="6087553"/>
            <a:ext cx="1133644" cy="369332"/>
          </a:xfrm>
          <a:prstGeom prst="rect">
            <a:avLst/>
          </a:prstGeom>
          <a:noFill/>
        </p:spPr>
        <p:txBody>
          <a:bodyPr wrap="none" rtlCol="0">
            <a:spAutoFit/>
          </a:bodyPr>
          <a:lstStyle/>
          <a:p>
            <a:r>
              <a:rPr lang="en-US" dirty="0">
                <a:solidFill>
                  <a:schemeClr val="bg1"/>
                </a:solidFill>
              </a:rPr>
              <a:t>APA, 10.1</a:t>
            </a:r>
          </a:p>
        </p:txBody>
      </p:sp>
      <p:sp>
        <p:nvSpPr>
          <p:cNvPr id="6" name="TextBox 5">
            <a:extLst>
              <a:ext uri="{FF2B5EF4-FFF2-40B4-BE49-F238E27FC236}">
                <a16:creationId xmlns:a16="http://schemas.microsoft.com/office/drawing/2014/main" id="{DEDF495B-22BF-1B4A-9F72-A0055FAEA2AC}"/>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25</a:t>
            </a:r>
          </a:p>
        </p:txBody>
      </p:sp>
    </p:spTree>
    <p:extLst>
      <p:ext uri="{BB962C8B-B14F-4D97-AF65-F5344CB8AC3E}">
        <p14:creationId xmlns:p14="http://schemas.microsoft.com/office/powerpoint/2010/main" val="111724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blog post</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756292" y="2985887"/>
            <a:ext cx="9735147" cy="28712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Gioia, T. (2022, March 19). The case for super vinyl. </a:t>
            </a:r>
            <a:r>
              <a:rPr lang="en-US" i="1" dirty="0">
                <a:solidFill>
                  <a:schemeClr val="tx1"/>
                </a:solidFill>
              </a:rPr>
              <a:t>The honest broker</a:t>
            </a:r>
            <a:r>
              <a:rPr lang="en-US" dirty="0">
                <a:solidFill>
                  <a:schemeClr val="tx1"/>
                </a:solidFill>
              </a:rPr>
              <a:t>. Substack.</a:t>
            </a:r>
          </a:p>
          <a:p>
            <a:pPr>
              <a:lnSpc>
                <a:spcPct val="150000"/>
              </a:lnSpc>
            </a:pPr>
            <a:r>
              <a:rPr lang="en-US" dirty="0">
                <a:solidFill>
                  <a:schemeClr val="tx1"/>
                </a:solidFill>
              </a:rPr>
              <a:t>       https://tedgioia.substack.com/p/the-case-for-super-vinyl?s=r</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(Gioia, 2022)</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Gioia (2022) argues that music on vinyl is not merely…</a:t>
            </a:r>
          </a:p>
        </p:txBody>
      </p:sp>
      <p:sp>
        <p:nvSpPr>
          <p:cNvPr id="4" name="TextBox 3">
            <a:extLst>
              <a:ext uri="{FF2B5EF4-FFF2-40B4-BE49-F238E27FC236}">
                <a16:creationId xmlns:a16="http://schemas.microsoft.com/office/drawing/2014/main" id="{63082DD5-3713-1B44-AC78-BA3014963394}"/>
              </a:ext>
            </a:extLst>
          </p:cNvPr>
          <p:cNvSpPr txBox="1"/>
          <p:nvPr/>
        </p:nvSpPr>
        <p:spPr>
          <a:xfrm>
            <a:off x="9226862" y="6067968"/>
            <a:ext cx="1264577" cy="369332"/>
          </a:xfrm>
          <a:prstGeom prst="rect">
            <a:avLst/>
          </a:prstGeom>
          <a:noFill/>
        </p:spPr>
        <p:txBody>
          <a:bodyPr wrap="none" rtlCol="0">
            <a:spAutoFit/>
          </a:bodyPr>
          <a:lstStyle/>
          <a:p>
            <a:r>
              <a:rPr lang="en-US" dirty="0">
                <a:solidFill>
                  <a:schemeClr val="bg1"/>
                </a:solidFill>
              </a:rPr>
              <a:t>APA, 10.16</a:t>
            </a:r>
          </a:p>
        </p:txBody>
      </p:sp>
      <p:sp>
        <p:nvSpPr>
          <p:cNvPr id="6" name="TextBox 5">
            <a:extLst>
              <a:ext uri="{FF2B5EF4-FFF2-40B4-BE49-F238E27FC236}">
                <a16:creationId xmlns:a16="http://schemas.microsoft.com/office/drawing/2014/main" id="{E13FEBB4-B94C-6248-A377-ECE8C5DB8F54}"/>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26</a:t>
            </a:r>
          </a:p>
        </p:txBody>
      </p:sp>
    </p:spTree>
    <p:extLst>
      <p:ext uri="{BB962C8B-B14F-4D97-AF65-F5344CB8AC3E}">
        <p14:creationId xmlns:p14="http://schemas.microsoft.com/office/powerpoint/2010/main" val="1223411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WEb page on a news website   </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56109" y="2820909"/>
            <a:ext cx="10731047" cy="32084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Avramova, N. (2019, January 3). </a:t>
            </a:r>
            <a:r>
              <a:rPr lang="en-US" i="1" dirty="0">
                <a:solidFill>
                  <a:schemeClr val="tx1"/>
                </a:solidFill>
              </a:rPr>
              <a:t>The secret to a long, happy, healthy life? Think age-positive.</a:t>
            </a:r>
            <a:r>
              <a:rPr lang="en-US" dirty="0">
                <a:solidFill>
                  <a:schemeClr val="tx1"/>
                </a:solidFill>
              </a:rPr>
              <a:t> CNN.</a:t>
            </a:r>
          </a:p>
          <a:p>
            <a:pPr>
              <a:lnSpc>
                <a:spcPct val="150000"/>
              </a:lnSpc>
            </a:pPr>
            <a:r>
              <a:rPr lang="en-US" dirty="0">
                <a:solidFill>
                  <a:schemeClr val="tx1"/>
                </a:solidFill>
              </a:rPr>
              <a:t>     https://www.cnn.com/2019/01/03/health/respect-toward-elderly-leads-to-long-life-intl/index.html</a:t>
            </a:r>
            <a:endParaRPr lang="en-US" u="sng" dirty="0">
              <a:solidFill>
                <a:schemeClr val="tx1"/>
              </a:solidFill>
            </a:endParaRP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(Avramova, 2019)</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Avramova (2019) details…</a:t>
            </a:r>
          </a:p>
        </p:txBody>
      </p:sp>
      <p:sp>
        <p:nvSpPr>
          <p:cNvPr id="6" name="TextBox 5">
            <a:extLst>
              <a:ext uri="{FF2B5EF4-FFF2-40B4-BE49-F238E27FC236}">
                <a16:creationId xmlns:a16="http://schemas.microsoft.com/office/drawing/2014/main" id="{720F053E-FB94-5840-AD6D-F176569014A6}"/>
              </a:ext>
            </a:extLst>
          </p:cNvPr>
          <p:cNvSpPr txBox="1"/>
          <p:nvPr/>
        </p:nvSpPr>
        <p:spPr>
          <a:xfrm>
            <a:off x="9285767" y="6221150"/>
            <a:ext cx="1258678" cy="369332"/>
          </a:xfrm>
          <a:prstGeom prst="rect">
            <a:avLst/>
          </a:prstGeom>
          <a:noFill/>
        </p:spPr>
        <p:txBody>
          <a:bodyPr wrap="none" rtlCol="0">
            <a:spAutoFit/>
          </a:bodyPr>
          <a:lstStyle/>
          <a:p>
            <a:r>
              <a:rPr lang="en-US" dirty="0">
                <a:solidFill>
                  <a:schemeClr val="bg1"/>
                </a:solidFill>
              </a:rPr>
              <a:t>APA, 10.16</a:t>
            </a:r>
          </a:p>
        </p:txBody>
      </p:sp>
      <p:sp>
        <p:nvSpPr>
          <p:cNvPr id="7" name="TextBox 6">
            <a:extLst>
              <a:ext uri="{FF2B5EF4-FFF2-40B4-BE49-F238E27FC236}">
                <a16:creationId xmlns:a16="http://schemas.microsoft.com/office/drawing/2014/main" id="{F6F2BD3D-0AEC-C449-8EC7-E33B2E500141}"/>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27</a:t>
            </a:r>
          </a:p>
        </p:txBody>
      </p:sp>
    </p:spTree>
    <p:extLst>
      <p:ext uri="{BB962C8B-B14F-4D97-AF65-F5344CB8AC3E}">
        <p14:creationId xmlns:p14="http://schemas.microsoft.com/office/powerpoint/2010/main" val="149240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Web page on a website with a group author</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228599" y="2718488"/>
            <a:ext cx="11734801" cy="35958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Centers for Disease Control and Prevention. (2018, January 23). </a:t>
            </a:r>
            <a:r>
              <a:rPr lang="en-US" i="1" dirty="0">
                <a:solidFill>
                  <a:schemeClr val="tx1"/>
                </a:solidFill>
              </a:rPr>
              <a:t>People at high risk of developing flu-related</a:t>
            </a:r>
          </a:p>
          <a:p>
            <a:pPr>
              <a:lnSpc>
                <a:spcPct val="150000"/>
              </a:lnSpc>
            </a:pPr>
            <a:r>
              <a:rPr lang="en-US" i="1" dirty="0">
                <a:solidFill>
                  <a:schemeClr val="tx1"/>
                </a:solidFill>
              </a:rPr>
              <a:t>     complications</a:t>
            </a:r>
            <a:r>
              <a:rPr lang="en-US" dirty="0">
                <a:solidFill>
                  <a:schemeClr val="tx1"/>
                </a:solidFill>
              </a:rPr>
              <a:t>. https://www.cdc.gov/flu/about/disease/high_risk.htm</a:t>
            </a:r>
          </a:p>
          <a:p>
            <a:pPr>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first mention: (Centers for Disease Control and Prevention, 2018)</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first mention: Centers for Disease Control and Prevention (2018)</a:t>
            </a:r>
          </a:p>
          <a:p>
            <a:pPr marL="285750" indent="-285750">
              <a:buFont typeface="Arial" panose="020B0604020202020204" pitchFamily="34" charset="0"/>
              <a:buChar char="•"/>
            </a:pPr>
            <a:endParaRPr lang="en-US" dirty="0">
              <a:solidFill>
                <a:schemeClr val="tx1"/>
              </a:solidFill>
            </a:endParaRPr>
          </a:p>
          <a:p>
            <a:pPr marL="742950" lvl="1" indent="-285750">
              <a:buFont typeface="Courier New" panose="02070309020205020404" pitchFamily="49" charset="0"/>
              <a:buChar char="o"/>
            </a:pPr>
            <a:r>
              <a:rPr lang="en-US" dirty="0">
                <a:solidFill>
                  <a:schemeClr val="tx1"/>
                </a:solidFill>
              </a:rPr>
              <a:t>When the author and site name are the same, omit the site name from the source element.</a:t>
            </a:r>
          </a:p>
        </p:txBody>
      </p:sp>
      <p:sp>
        <p:nvSpPr>
          <p:cNvPr id="4" name="TextBox 3">
            <a:extLst>
              <a:ext uri="{FF2B5EF4-FFF2-40B4-BE49-F238E27FC236}">
                <a16:creationId xmlns:a16="http://schemas.microsoft.com/office/drawing/2014/main" id="{64730853-EF8D-4848-91C3-56E81DC34BBE}"/>
              </a:ext>
            </a:extLst>
          </p:cNvPr>
          <p:cNvSpPr txBox="1"/>
          <p:nvPr/>
        </p:nvSpPr>
        <p:spPr>
          <a:xfrm>
            <a:off x="9183415" y="6314303"/>
            <a:ext cx="1258678" cy="369332"/>
          </a:xfrm>
          <a:prstGeom prst="rect">
            <a:avLst/>
          </a:prstGeom>
          <a:noFill/>
        </p:spPr>
        <p:txBody>
          <a:bodyPr wrap="none" rtlCol="0">
            <a:spAutoFit/>
          </a:bodyPr>
          <a:lstStyle/>
          <a:p>
            <a:r>
              <a:rPr lang="en-US" dirty="0">
                <a:solidFill>
                  <a:schemeClr val="bg1"/>
                </a:solidFill>
              </a:rPr>
              <a:t>APA, 10.16</a:t>
            </a:r>
          </a:p>
        </p:txBody>
      </p:sp>
      <p:sp>
        <p:nvSpPr>
          <p:cNvPr id="6" name="TextBox 5">
            <a:extLst>
              <a:ext uri="{FF2B5EF4-FFF2-40B4-BE49-F238E27FC236}">
                <a16:creationId xmlns:a16="http://schemas.microsoft.com/office/drawing/2014/main" id="{4B10445E-9BFB-2E4D-8A51-7B9D51B2BFD4}"/>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28</a:t>
            </a:r>
          </a:p>
        </p:txBody>
      </p:sp>
    </p:spTree>
    <p:extLst>
      <p:ext uri="{BB962C8B-B14F-4D97-AF65-F5344CB8AC3E}">
        <p14:creationId xmlns:p14="http://schemas.microsoft.com/office/powerpoint/2010/main" val="70707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Web page on a website with an individual author</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56109" y="2820909"/>
            <a:ext cx="10731047" cy="32084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Martin Lillie, C. M. (2016, December 29). </a:t>
            </a:r>
            <a:r>
              <a:rPr lang="en-US" i="1" dirty="0">
                <a:solidFill>
                  <a:schemeClr val="tx1"/>
                </a:solidFill>
              </a:rPr>
              <a:t>Be kind to yourself: How self-compassion can improve your</a:t>
            </a:r>
          </a:p>
          <a:p>
            <a:pPr>
              <a:lnSpc>
                <a:spcPct val="150000"/>
              </a:lnSpc>
            </a:pPr>
            <a:r>
              <a:rPr lang="en-US" i="1" dirty="0">
                <a:solidFill>
                  <a:schemeClr val="tx1"/>
                </a:solidFill>
              </a:rPr>
              <a:t>     resiliency</a:t>
            </a:r>
            <a:r>
              <a:rPr lang="en-US" dirty="0">
                <a:solidFill>
                  <a:schemeClr val="tx1"/>
                </a:solidFill>
              </a:rPr>
              <a:t>. Mayo Clinic. https://www.mayoclinic.org/healthy-lifestyle/adult-health/in-depth/self</a:t>
            </a:r>
          </a:p>
          <a:p>
            <a:pPr>
              <a:lnSpc>
                <a:spcPct val="150000"/>
              </a:lnSpc>
            </a:pPr>
            <a:r>
              <a:rPr lang="en-US" dirty="0">
                <a:solidFill>
                  <a:schemeClr val="tx1"/>
                </a:solidFill>
              </a:rPr>
              <a:t>     compassion-can-improve-your-resiliency/art-20267193</a:t>
            </a:r>
            <a:endParaRPr lang="en-US" u="sng" dirty="0">
              <a:solidFill>
                <a:schemeClr val="tx1"/>
              </a:solidFill>
            </a:endParaRP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(Martin Lillie, 2016)</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Martin Lillie (2016) argues...</a:t>
            </a:r>
          </a:p>
        </p:txBody>
      </p:sp>
      <p:sp>
        <p:nvSpPr>
          <p:cNvPr id="6" name="TextBox 5">
            <a:extLst>
              <a:ext uri="{FF2B5EF4-FFF2-40B4-BE49-F238E27FC236}">
                <a16:creationId xmlns:a16="http://schemas.microsoft.com/office/drawing/2014/main" id="{720F053E-FB94-5840-AD6D-F176569014A6}"/>
              </a:ext>
            </a:extLst>
          </p:cNvPr>
          <p:cNvSpPr txBox="1"/>
          <p:nvPr/>
        </p:nvSpPr>
        <p:spPr>
          <a:xfrm>
            <a:off x="9285767" y="6221150"/>
            <a:ext cx="1258678" cy="369332"/>
          </a:xfrm>
          <a:prstGeom prst="rect">
            <a:avLst/>
          </a:prstGeom>
          <a:noFill/>
        </p:spPr>
        <p:txBody>
          <a:bodyPr wrap="none" rtlCol="0">
            <a:spAutoFit/>
          </a:bodyPr>
          <a:lstStyle/>
          <a:p>
            <a:r>
              <a:rPr lang="en-US" dirty="0">
                <a:solidFill>
                  <a:schemeClr val="bg1"/>
                </a:solidFill>
              </a:rPr>
              <a:t>APA, 10.16</a:t>
            </a:r>
          </a:p>
        </p:txBody>
      </p:sp>
      <p:sp>
        <p:nvSpPr>
          <p:cNvPr id="7" name="TextBox 6">
            <a:extLst>
              <a:ext uri="{FF2B5EF4-FFF2-40B4-BE49-F238E27FC236}">
                <a16:creationId xmlns:a16="http://schemas.microsoft.com/office/drawing/2014/main" id="{F6F2BD3D-0AEC-C449-8EC7-E33B2E500141}"/>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29</a:t>
            </a:r>
          </a:p>
        </p:txBody>
      </p:sp>
    </p:spTree>
    <p:extLst>
      <p:ext uri="{BB962C8B-B14F-4D97-AF65-F5344CB8AC3E}">
        <p14:creationId xmlns:p14="http://schemas.microsoft.com/office/powerpoint/2010/main" val="284848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7D40C1-BD4F-D340-AAC9-2EEE5847BBDE}"/>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b="1" kern="1200" dirty="0">
                <a:latin typeface="+mj-lt"/>
                <a:ea typeface="+mj-ea"/>
                <a:cs typeface="+mj-cs"/>
              </a:rPr>
              <a:t>What is APA style?</a:t>
            </a:r>
          </a:p>
        </p:txBody>
      </p:sp>
      <p:sp>
        <p:nvSpPr>
          <p:cNvPr id="3" name="Text Placeholder 2">
            <a:extLst>
              <a:ext uri="{FF2B5EF4-FFF2-40B4-BE49-F238E27FC236}">
                <a16:creationId xmlns:a16="http://schemas.microsoft.com/office/drawing/2014/main" id="{B8F28F08-D3E9-0248-A6D8-9E60AD0E2D24}"/>
              </a:ext>
            </a:extLst>
          </p:cNvPr>
          <p:cNvSpPr>
            <a:spLocks noGrp="1"/>
          </p:cNvSpPr>
          <p:nvPr>
            <p:ph type="body" sz="quarter" idx="14"/>
          </p:nvPr>
        </p:nvSpPr>
        <p:spPr>
          <a:xfrm>
            <a:off x="341099" y="2443813"/>
            <a:ext cx="4882729" cy="3940389"/>
          </a:xfr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dirty="0"/>
              <a:t>APA Style refers to a system of documentation used by the American Psychological Association.</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APA Style is often a requirement of research essays and course papers written in the sciences, medical fields, and business.</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APA Style emphasizes the names of researchers and how current the research is by including authors and years in parenthetical citations: (Hart, 2016).</a:t>
            </a:r>
          </a:p>
          <a:p>
            <a:pPr indent="-228600">
              <a:lnSpc>
                <a:spcPct val="90000"/>
              </a:lnSpc>
              <a:spcAft>
                <a:spcPts val="600"/>
              </a:spcAft>
              <a:buFont typeface="Arial" panose="020B0604020202020204" pitchFamily="34" charset="0"/>
              <a:buChar char="•"/>
            </a:pPr>
            <a:endParaRPr lang="en-US" sz="1700" dirty="0">
              <a:solidFill>
                <a:schemeClr val="tx1"/>
              </a:solidFill>
            </a:endParaRPr>
          </a:p>
        </p:txBody>
      </p:sp>
      <p:pic>
        <p:nvPicPr>
          <p:cNvPr id="1026" name="Picture 2" descr="Cover of Publication Manual of the American Psychological Association, Seventh Edition (large).">
            <a:extLst>
              <a:ext uri="{FF2B5EF4-FFF2-40B4-BE49-F238E27FC236}">
                <a16:creationId xmlns:a16="http://schemas.microsoft.com/office/drawing/2014/main" id="{4078758F-9264-4AA6-9452-050A2D2B6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815" y="643234"/>
            <a:ext cx="3903888" cy="56022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D1DAD7-041A-DD4E-9F79-81535EEC2149}"/>
              </a:ext>
            </a:extLst>
          </p:cNvPr>
          <p:cNvSpPr txBox="1"/>
          <p:nvPr/>
        </p:nvSpPr>
        <p:spPr>
          <a:xfrm>
            <a:off x="11424316" y="138489"/>
            <a:ext cx="309700" cy="369332"/>
          </a:xfrm>
          <a:prstGeom prst="rect">
            <a:avLst/>
          </a:prstGeom>
          <a:noFill/>
        </p:spPr>
        <p:txBody>
          <a:bodyPr wrap="none" rtlCol="0">
            <a:spAutoFit/>
          </a:bodyPr>
          <a:lstStyle/>
          <a:p>
            <a:r>
              <a:rPr lang="en-US" dirty="0">
                <a:solidFill>
                  <a:schemeClr val="bg1"/>
                </a:solidFill>
              </a:rPr>
              <a:t>3</a:t>
            </a:r>
          </a:p>
        </p:txBody>
      </p:sp>
    </p:spTree>
    <p:extLst>
      <p:ext uri="{BB962C8B-B14F-4D97-AF65-F5344CB8AC3E}">
        <p14:creationId xmlns:p14="http://schemas.microsoft.com/office/powerpoint/2010/main" val="1128801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4" y="543697"/>
            <a:ext cx="8579467" cy="1572126"/>
          </a:xfrm>
        </p:spPr>
        <p:txBody>
          <a:bodyPr/>
          <a:lstStyle/>
          <a:p>
            <a:r>
              <a:rPr lang="en-US" b="1" dirty="0"/>
              <a:t>Web page on a website with No Date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56109" y="2820909"/>
            <a:ext cx="10731047" cy="32084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Boddy, J., Neumann, T., Jennings, S., Morrow, V., Alderson, P., Rees, R., &amp; Gibson, W. (n.d.). </a:t>
            </a:r>
            <a:r>
              <a:rPr lang="en-US" i="1" dirty="0">
                <a:solidFill>
                  <a:schemeClr val="tx1"/>
                </a:solidFill>
              </a:rPr>
              <a:t>Ethics</a:t>
            </a:r>
          </a:p>
          <a:p>
            <a:pPr>
              <a:lnSpc>
                <a:spcPct val="150000"/>
              </a:lnSpc>
            </a:pPr>
            <a:r>
              <a:rPr lang="en-US" i="1" dirty="0">
                <a:solidFill>
                  <a:schemeClr val="tx1"/>
                </a:solidFill>
              </a:rPr>
              <a:t>     principles</a:t>
            </a:r>
            <a:r>
              <a:rPr lang="en-US" dirty="0">
                <a:solidFill>
                  <a:schemeClr val="tx1"/>
                </a:solidFill>
              </a:rPr>
              <a:t>. The Research Ethics Guidebook: A Resource for Social Scientists.</a:t>
            </a:r>
          </a:p>
          <a:p>
            <a:pPr>
              <a:lnSpc>
                <a:spcPct val="150000"/>
              </a:lnSpc>
            </a:pPr>
            <a:r>
              <a:rPr lang="en-US" dirty="0">
                <a:solidFill>
                  <a:schemeClr val="tx1"/>
                </a:solidFill>
              </a:rPr>
              <a:t>     https://www.ethicsguidebook.ac.uk/EthicsPrinciples</a:t>
            </a:r>
            <a:endParaRPr lang="en-US" u="sng" dirty="0">
              <a:solidFill>
                <a:schemeClr val="tx1"/>
              </a:solidFill>
            </a:endParaRP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(Boddy et al., n.d.)</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Boddy et al. (n.d.) asserts...</a:t>
            </a:r>
          </a:p>
        </p:txBody>
      </p:sp>
      <p:sp>
        <p:nvSpPr>
          <p:cNvPr id="6" name="TextBox 5">
            <a:extLst>
              <a:ext uri="{FF2B5EF4-FFF2-40B4-BE49-F238E27FC236}">
                <a16:creationId xmlns:a16="http://schemas.microsoft.com/office/drawing/2014/main" id="{720F053E-FB94-5840-AD6D-F176569014A6}"/>
              </a:ext>
            </a:extLst>
          </p:cNvPr>
          <p:cNvSpPr txBox="1"/>
          <p:nvPr/>
        </p:nvSpPr>
        <p:spPr>
          <a:xfrm>
            <a:off x="9285767" y="6221150"/>
            <a:ext cx="1258678" cy="369332"/>
          </a:xfrm>
          <a:prstGeom prst="rect">
            <a:avLst/>
          </a:prstGeom>
          <a:noFill/>
        </p:spPr>
        <p:txBody>
          <a:bodyPr wrap="none" rtlCol="0">
            <a:spAutoFit/>
          </a:bodyPr>
          <a:lstStyle/>
          <a:p>
            <a:r>
              <a:rPr lang="en-US" dirty="0">
                <a:solidFill>
                  <a:schemeClr val="bg1"/>
                </a:solidFill>
              </a:rPr>
              <a:t>APA, 10.16</a:t>
            </a:r>
          </a:p>
        </p:txBody>
      </p:sp>
      <p:sp>
        <p:nvSpPr>
          <p:cNvPr id="7" name="TextBox 6">
            <a:extLst>
              <a:ext uri="{FF2B5EF4-FFF2-40B4-BE49-F238E27FC236}">
                <a16:creationId xmlns:a16="http://schemas.microsoft.com/office/drawing/2014/main" id="{F6F2BD3D-0AEC-C449-8EC7-E33B2E500141}"/>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30</a:t>
            </a:r>
          </a:p>
        </p:txBody>
      </p:sp>
    </p:spTree>
    <p:extLst>
      <p:ext uri="{BB962C8B-B14F-4D97-AF65-F5344CB8AC3E}">
        <p14:creationId xmlns:p14="http://schemas.microsoft.com/office/powerpoint/2010/main" val="253774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Web page on a website with a retrieval date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228599" y="2718488"/>
            <a:ext cx="11734801" cy="35958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tx1"/>
                </a:solidFill>
              </a:rPr>
              <a:t>Provide a retrieval date when citing a web-based source whose URL is likely or intended to change. Note: some citation generators provide them automatically whether necessary or not.</a:t>
            </a:r>
          </a:p>
          <a:p>
            <a:pPr>
              <a:lnSpc>
                <a:spcPct val="150000"/>
              </a:lnSpc>
            </a:pPr>
            <a:endParaRPr lang="en-US" sz="1600" dirty="0">
              <a:solidFill>
                <a:schemeClr val="tx1"/>
              </a:solidFill>
            </a:endParaRPr>
          </a:p>
          <a:p>
            <a:pPr>
              <a:lnSpc>
                <a:spcPct val="150000"/>
              </a:lnSpc>
            </a:pPr>
            <a:r>
              <a:rPr lang="en-US" sz="1600" dirty="0">
                <a:solidFill>
                  <a:schemeClr val="tx1"/>
                </a:solidFill>
              </a:rPr>
              <a:t>U.S. Census Bureau. (n.d.). </a:t>
            </a:r>
            <a:r>
              <a:rPr lang="en-US" sz="1600" i="1" dirty="0">
                <a:solidFill>
                  <a:schemeClr val="tx1"/>
                </a:solidFill>
              </a:rPr>
              <a:t>U.S. and world population clock</a:t>
            </a:r>
            <a:r>
              <a:rPr lang="en-US" sz="1600" dirty="0">
                <a:solidFill>
                  <a:schemeClr val="tx1"/>
                </a:solidFill>
              </a:rPr>
              <a:t>. U.S. Department of Commerce. Retrieved July 3, 2019, from</a:t>
            </a:r>
          </a:p>
          <a:p>
            <a:pPr>
              <a:lnSpc>
                <a:spcPct val="150000"/>
              </a:lnSpc>
            </a:pPr>
            <a:r>
              <a:rPr lang="en-US" sz="1600" dirty="0">
                <a:solidFill>
                  <a:schemeClr val="tx1"/>
                </a:solidFill>
              </a:rPr>
              <a:t>     https://www.census.gov/popclock </a:t>
            </a:r>
          </a:p>
          <a:p>
            <a:pPr>
              <a:lnSpc>
                <a:spcPct val="150000"/>
              </a:lnSpc>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Parenthetical citation first mention: (U.S. Census Bureau, n.d.)</a:t>
            </a:r>
          </a:p>
          <a:p>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Narrative citation first mention: The U.S. Census Bureau (n.d.) stated…</a:t>
            </a:r>
          </a:p>
          <a:p>
            <a:endParaRPr lang="en-US" sz="1400" dirty="0">
              <a:solidFill>
                <a:schemeClr val="tx1"/>
              </a:solidFill>
            </a:endParaRPr>
          </a:p>
        </p:txBody>
      </p:sp>
      <p:sp>
        <p:nvSpPr>
          <p:cNvPr id="4" name="TextBox 3">
            <a:extLst>
              <a:ext uri="{FF2B5EF4-FFF2-40B4-BE49-F238E27FC236}">
                <a16:creationId xmlns:a16="http://schemas.microsoft.com/office/drawing/2014/main" id="{64730853-EF8D-4848-91C3-56E81DC34BBE}"/>
              </a:ext>
            </a:extLst>
          </p:cNvPr>
          <p:cNvSpPr txBox="1"/>
          <p:nvPr/>
        </p:nvSpPr>
        <p:spPr>
          <a:xfrm>
            <a:off x="9183415" y="6314303"/>
            <a:ext cx="1258678" cy="369332"/>
          </a:xfrm>
          <a:prstGeom prst="rect">
            <a:avLst/>
          </a:prstGeom>
          <a:noFill/>
        </p:spPr>
        <p:txBody>
          <a:bodyPr wrap="none" rtlCol="0">
            <a:spAutoFit/>
          </a:bodyPr>
          <a:lstStyle/>
          <a:p>
            <a:r>
              <a:rPr lang="en-US" dirty="0">
                <a:solidFill>
                  <a:schemeClr val="bg1"/>
                </a:solidFill>
              </a:rPr>
              <a:t>APA, 10.16</a:t>
            </a:r>
          </a:p>
        </p:txBody>
      </p:sp>
      <p:sp>
        <p:nvSpPr>
          <p:cNvPr id="6" name="TextBox 5">
            <a:extLst>
              <a:ext uri="{FF2B5EF4-FFF2-40B4-BE49-F238E27FC236}">
                <a16:creationId xmlns:a16="http://schemas.microsoft.com/office/drawing/2014/main" id="{4B10445E-9BFB-2E4D-8A51-7B9D51B2BFD4}"/>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31</a:t>
            </a:r>
          </a:p>
        </p:txBody>
      </p:sp>
    </p:spTree>
    <p:extLst>
      <p:ext uri="{BB962C8B-B14F-4D97-AF65-F5344CB8AC3E}">
        <p14:creationId xmlns:p14="http://schemas.microsoft.com/office/powerpoint/2010/main" val="2335689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Online newspaper article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858644" y="2943922"/>
            <a:ext cx="9259230" cy="31696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Blow, C. (2022, June 8). America’s ‘psychic numbing’ to gun violence. </a:t>
            </a:r>
            <a:r>
              <a:rPr lang="en-US" i="1" dirty="0">
                <a:solidFill>
                  <a:schemeClr val="tx1"/>
                </a:solidFill>
              </a:rPr>
              <a:t>The New York</a:t>
            </a:r>
          </a:p>
          <a:p>
            <a:pPr>
              <a:lnSpc>
                <a:spcPct val="150000"/>
              </a:lnSpc>
            </a:pPr>
            <a:r>
              <a:rPr lang="en-US" i="1" dirty="0">
                <a:solidFill>
                  <a:schemeClr val="tx1"/>
                </a:solidFill>
              </a:rPr>
              <a:t>       Times. </a:t>
            </a:r>
            <a:r>
              <a:rPr lang="en-US" dirty="0">
                <a:solidFill>
                  <a:schemeClr val="tx1"/>
                </a:solidFill>
              </a:rPr>
              <a:t>https://www.nytimes.com/2022/06/08/opinion/numbing-gun-violence.html</a:t>
            </a:r>
            <a:r>
              <a:rPr lang="en-US" dirty="0">
                <a:solidFill>
                  <a:schemeClr val="tx1"/>
                </a:solidFill>
                <a:effectLst/>
              </a:rPr>
              <a:t> </a:t>
            </a:r>
          </a:p>
          <a:p>
            <a:pPr marL="285750" lvl="0" indent="-285750">
              <a:lnSpc>
                <a:spcPct val="150000"/>
              </a:lnSpc>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(Blow, 2022)</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Blow (2022) notes as we become desensitized to…</a:t>
            </a:r>
          </a:p>
        </p:txBody>
      </p:sp>
      <p:sp>
        <p:nvSpPr>
          <p:cNvPr id="4" name="TextBox 3">
            <a:extLst>
              <a:ext uri="{FF2B5EF4-FFF2-40B4-BE49-F238E27FC236}">
                <a16:creationId xmlns:a16="http://schemas.microsoft.com/office/drawing/2014/main" id="{A6A58449-8B98-AE40-B14B-8289C6CB614F}"/>
              </a:ext>
            </a:extLst>
          </p:cNvPr>
          <p:cNvSpPr txBox="1"/>
          <p:nvPr/>
        </p:nvSpPr>
        <p:spPr>
          <a:xfrm>
            <a:off x="9232273" y="6192220"/>
            <a:ext cx="1133644" cy="369332"/>
          </a:xfrm>
          <a:prstGeom prst="rect">
            <a:avLst/>
          </a:prstGeom>
          <a:noFill/>
        </p:spPr>
        <p:txBody>
          <a:bodyPr wrap="none" rtlCol="0">
            <a:spAutoFit/>
          </a:bodyPr>
          <a:lstStyle/>
          <a:p>
            <a:r>
              <a:rPr lang="en-US" dirty="0">
                <a:solidFill>
                  <a:schemeClr val="bg1"/>
                </a:solidFill>
              </a:rPr>
              <a:t>APA, 10.1</a:t>
            </a:r>
          </a:p>
        </p:txBody>
      </p:sp>
      <p:sp>
        <p:nvSpPr>
          <p:cNvPr id="6" name="TextBox 5">
            <a:extLst>
              <a:ext uri="{FF2B5EF4-FFF2-40B4-BE49-F238E27FC236}">
                <a16:creationId xmlns:a16="http://schemas.microsoft.com/office/drawing/2014/main" id="{F8F67B5E-88DF-0748-A0A5-089D7091D19C}"/>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32</a:t>
            </a:r>
          </a:p>
        </p:txBody>
      </p:sp>
    </p:spTree>
    <p:extLst>
      <p:ext uri="{BB962C8B-B14F-4D97-AF65-F5344CB8AC3E}">
        <p14:creationId xmlns:p14="http://schemas.microsoft.com/office/powerpoint/2010/main" val="212272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dictionary or encyclopedia online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228599" y="2718488"/>
            <a:ext cx="11734801" cy="35958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Merriam-Webster. (n.d.). Trauma. In </a:t>
            </a:r>
            <a:r>
              <a:rPr lang="en-US" i="1" dirty="0">
                <a:solidFill>
                  <a:schemeClr val="tx1"/>
                </a:solidFill>
              </a:rPr>
              <a:t>Merriam-</a:t>
            </a:r>
            <a:r>
              <a:rPr lang="en-US" i="1" dirty="0" err="1">
                <a:solidFill>
                  <a:schemeClr val="tx1"/>
                </a:solidFill>
              </a:rPr>
              <a:t>Webster.com</a:t>
            </a:r>
            <a:r>
              <a:rPr lang="en-US" i="1" dirty="0">
                <a:solidFill>
                  <a:schemeClr val="tx1"/>
                </a:solidFill>
              </a:rPr>
              <a:t> dictionary.</a:t>
            </a:r>
            <a:r>
              <a:rPr lang="en-US" dirty="0">
                <a:solidFill>
                  <a:schemeClr val="tx1"/>
                </a:solidFill>
              </a:rPr>
              <a:t> Retrieved June 13, 2022, from   </a:t>
            </a:r>
          </a:p>
          <a:p>
            <a:pPr>
              <a:lnSpc>
                <a:spcPct val="150000"/>
              </a:lnSpc>
            </a:pPr>
            <a:r>
              <a:rPr lang="en-US" dirty="0">
                <a:solidFill>
                  <a:schemeClr val="tx1"/>
                </a:solidFill>
              </a:rPr>
              <a:t>      https://</a:t>
            </a:r>
            <a:r>
              <a:rPr lang="en-US" dirty="0" err="1">
                <a:solidFill>
                  <a:schemeClr val="tx1"/>
                </a:solidFill>
              </a:rPr>
              <a:t>www.merriam-webster.com</a:t>
            </a:r>
            <a:r>
              <a:rPr lang="en-US" dirty="0">
                <a:solidFill>
                  <a:schemeClr val="tx1"/>
                </a:solidFill>
              </a:rPr>
              <a:t>/dictionary/trauma</a:t>
            </a:r>
          </a:p>
          <a:p>
            <a:pPr marL="285750" lvl="0" indent="-285750">
              <a:lnSpc>
                <a:spcPct val="150000"/>
              </a:lnSpc>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(Merriam-Webster, n.d.)</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The current </a:t>
            </a:r>
            <a:r>
              <a:rPr lang="en-US" i="1" dirty="0">
                <a:solidFill>
                  <a:schemeClr val="tx1"/>
                </a:solidFill>
              </a:rPr>
              <a:t>Merriam-Webster</a:t>
            </a:r>
            <a:r>
              <a:rPr lang="en-US" dirty="0">
                <a:solidFill>
                  <a:schemeClr val="tx1"/>
                </a:solidFill>
              </a:rPr>
              <a:t> (n.d.) definition of “trauma” includes……</a:t>
            </a:r>
          </a:p>
        </p:txBody>
      </p:sp>
      <p:sp>
        <p:nvSpPr>
          <p:cNvPr id="4" name="TextBox 3">
            <a:extLst>
              <a:ext uri="{FF2B5EF4-FFF2-40B4-BE49-F238E27FC236}">
                <a16:creationId xmlns:a16="http://schemas.microsoft.com/office/drawing/2014/main" id="{2647A74B-476E-DD4B-A3EE-525B14316805}"/>
              </a:ext>
            </a:extLst>
          </p:cNvPr>
          <p:cNvSpPr txBox="1"/>
          <p:nvPr/>
        </p:nvSpPr>
        <p:spPr>
          <a:xfrm>
            <a:off x="9408877" y="6314303"/>
            <a:ext cx="1133644" cy="369332"/>
          </a:xfrm>
          <a:prstGeom prst="rect">
            <a:avLst/>
          </a:prstGeom>
          <a:noFill/>
        </p:spPr>
        <p:txBody>
          <a:bodyPr wrap="none" rtlCol="0">
            <a:spAutoFit/>
          </a:bodyPr>
          <a:lstStyle/>
          <a:p>
            <a:r>
              <a:rPr lang="en-US" dirty="0">
                <a:solidFill>
                  <a:schemeClr val="bg1"/>
                </a:solidFill>
              </a:rPr>
              <a:t>APA, 10.3</a:t>
            </a:r>
          </a:p>
        </p:txBody>
      </p:sp>
      <p:sp>
        <p:nvSpPr>
          <p:cNvPr id="6" name="TextBox 5">
            <a:extLst>
              <a:ext uri="{FF2B5EF4-FFF2-40B4-BE49-F238E27FC236}">
                <a16:creationId xmlns:a16="http://schemas.microsoft.com/office/drawing/2014/main" id="{B8AA4D39-B00C-6D45-9713-7A10EE970937}"/>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33</a:t>
            </a:r>
          </a:p>
        </p:txBody>
      </p:sp>
    </p:spTree>
    <p:extLst>
      <p:ext uri="{BB962C8B-B14F-4D97-AF65-F5344CB8AC3E}">
        <p14:creationId xmlns:p14="http://schemas.microsoft.com/office/powerpoint/2010/main" val="2768170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7835396" cy="1572126"/>
          </a:xfrm>
        </p:spPr>
        <p:txBody>
          <a:bodyPr/>
          <a:lstStyle/>
          <a:p>
            <a:r>
              <a:rPr lang="en-US" b="1" dirty="0"/>
              <a:t>Report by a government agency or other organization</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21319" y="2748863"/>
            <a:ext cx="11200571" cy="396216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700" dirty="0">
                <a:solidFill>
                  <a:schemeClr val="tx1"/>
                </a:solidFill>
              </a:rPr>
              <a:t>Canada Council for the Arts. (2013). </a:t>
            </a:r>
            <a:r>
              <a:rPr lang="en-US" sz="1700" i="1" dirty="0">
                <a:solidFill>
                  <a:schemeClr val="tx1"/>
                </a:solidFill>
              </a:rPr>
              <a:t>What we heard: Summary of key findings: 2013 Canada Council's</a:t>
            </a:r>
          </a:p>
          <a:p>
            <a:pPr>
              <a:lnSpc>
                <a:spcPct val="150000"/>
              </a:lnSpc>
            </a:pPr>
            <a:r>
              <a:rPr lang="en-US" sz="1700" i="1" dirty="0">
                <a:solidFill>
                  <a:schemeClr val="tx1"/>
                </a:solidFill>
              </a:rPr>
              <a:t>     Inter-Arts Office consultation</a:t>
            </a:r>
            <a:r>
              <a:rPr lang="en-US" sz="1700" dirty="0">
                <a:solidFill>
                  <a:schemeClr val="tx1"/>
                </a:solidFill>
              </a:rPr>
              <a:t>. https://publications.gc.ca/collections/collection_2017/canadacouncil/K23-65</a:t>
            </a:r>
          </a:p>
          <a:p>
            <a:pPr>
              <a:lnSpc>
                <a:spcPct val="150000"/>
              </a:lnSpc>
            </a:pPr>
            <a:r>
              <a:rPr lang="en-US" sz="1700" dirty="0">
                <a:solidFill>
                  <a:schemeClr val="tx1"/>
                </a:solidFill>
              </a:rPr>
              <a:t>     2013-eng.pdf</a:t>
            </a:r>
          </a:p>
          <a:p>
            <a:pPr>
              <a:lnSpc>
                <a:spcPct val="150000"/>
              </a:lnSpc>
            </a:pPr>
            <a:endParaRPr lang="en-US" sz="1700" dirty="0">
              <a:solidFill>
                <a:schemeClr val="tx1"/>
              </a:solidFill>
            </a:endParaRPr>
          </a:p>
          <a:p>
            <a:pPr marL="285750" indent="-285750">
              <a:buFont typeface="Arial" panose="020B0604020202020204" pitchFamily="34" charset="0"/>
              <a:buChar char="•"/>
            </a:pPr>
            <a:r>
              <a:rPr lang="en-US" sz="1700" dirty="0">
                <a:solidFill>
                  <a:schemeClr val="tx1"/>
                </a:solidFill>
              </a:rPr>
              <a:t>Parenthetical citation first mention: (Canada Council for the Arts, 2013)</a:t>
            </a:r>
          </a:p>
          <a:p>
            <a:pPr>
              <a:lnSpc>
                <a:spcPct val="150000"/>
              </a:lnSpc>
            </a:pPr>
            <a:endParaRPr lang="en-US" sz="1700" dirty="0">
              <a:solidFill>
                <a:schemeClr val="tx1"/>
              </a:solidFill>
            </a:endParaRPr>
          </a:p>
          <a:p>
            <a:pPr marL="285750" indent="-285750">
              <a:buFont typeface="Arial" panose="020B0604020202020204" pitchFamily="34" charset="0"/>
              <a:buChar char="•"/>
            </a:pPr>
            <a:r>
              <a:rPr lang="en-US" sz="1700" dirty="0">
                <a:solidFill>
                  <a:schemeClr val="tx1"/>
                </a:solidFill>
              </a:rPr>
              <a:t>Narrative citation first mention: The Canada Council for the Arts (2013) explains that...</a:t>
            </a:r>
          </a:p>
          <a:p>
            <a:pPr lvl="0"/>
            <a:endParaRPr lang="en-US" dirty="0">
              <a:solidFill>
                <a:schemeClr val="tx1"/>
              </a:solidFill>
            </a:endParaRPr>
          </a:p>
        </p:txBody>
      </p:sp>
      <p:sp>
        <p:nvSpPr>
          <p:cNvPr id="4" name="TextBox 3">
            <a:extLst>
              <a:ext uri="{FF2B5EF4-FFF2-40B4-BE49-F238E27FC236}">
                <a16:creationId xmlns:a16="http://schemas.microsoft.com/office/drawing/2014/main" id="{7E8F6FF0-97FC-2945-8935-85A3790F130E}"/>
              </a:ext>
            </a:extLst>
          </p:cNvPr>
          <p:cNvSpPr txBox="1"/>
          <p:nvPr/>
        </p:nvSpPr>
        <p:spPr>
          <a:xfrm>
            <a:off x="9278580" y="2379531"/>
            <a:ext cx="1139543" cy="369332"/>
          </a:xfrm>
          <a:prstGeom prst="rect">
            <a:avLst/>
          </a:prstGeom>
          <a:noFill/>
        </p:spPr>
        <p:txBody>
          <a:bodyPr wrap="none" rtlCol="0">
            <a:spAutoFit/>
          </a:bodyPr>
          <a:lstStyle/>
          <a:p>
            <a:r>
              <a:rPr lang="en-US" dirty="0">
                <a:solidFill>
                  <a:schemeClr val="bg1"/>
                </a:solidFill>
              </a:rPr>
              <a:t>APA, 10.4</a:t>
            </a:r>
          </a:p>
        </p:txBody>
      </p:sp>
      <p:sp>
        <p:nvSpPr>
          <p:cNvPr id="6" name="TextBox 5">
            <a:extLst>
              <a:ext uri="{FF2B5EF4-FFF2-40B4-BE49-F238E27FC236}">
                <a16:creationId xmlns:a16="http://schemas.microsoft.com/office/drawing/2014/main" id="{13A89D5E-CE95-4F41-831E-70A1FBD41DE8}"/>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34</a:t>
            </a:r>
          </a:p>
        </p:txBody>
      </p:sp>
    </p:spTree>
    <p:extLst>
      <p:ext uri="{BB962C8B-B14F-4D97-AF65-F5344CB8AC3E}">
        <p14:creationId xmlns:p14="http://schemas.microsoft.com/office/powerpoint/2010/main" val="3557325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Film or video</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499895" y="2888167"/>
            <a:ext cx="10396655" cy="31440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err="1">
                <a:solidFill>
                  <a:schemeClr val="tx1"/>
                </a:solidFill>
              </a:rPr>
              <a:t>Orlowsky</a:t>
            </a:r>
            <a:r>
              <a:rPr lang="en-US" dirty="0">
                <a:solidFill>
                  <a:schemeClr val="tx1"/>
                </a:solidFill>
              </a:rPr>
              <a:t>-Yang, J. (Director). (2020). </a:t>
            </a:r>
            <a:r>
              <a:rPr lang="en-US" i="1" dirty="0">
                <a:solidFill>
                  <a:schemeClr val="tx1"/>
                </a:solidFill>
              </a:rPr>
              <a:t>The social dilemma</a:t>
            </a:r>
            <a:r>
              <a:rPr lang="en-US" dirty="0">
                <a:solidFill>
                  <a:schemeClr val="tx1"/>
                </a:solidFill>
              </a:rPr>
              <a:t> [Film]. Exposure Labs.</a:t>
            </a:r>
          </a:p>
          <a:p>
            <a:pPr>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a:t>
            </a:r>
            <a:r>
              <a:rPr lang="en-US" dirty="0" err="1">
                <a:solidFill>
                  <a:schemeClr val="tx1"/>
                </a:solidFill>
              </a:rPr>
              <a:t>Orlowsky</a:t>
            </a:r>
            <a:r>
              <a:rPr lang="en-US" dirty="0">
                <a:solidFill>
                  <a:schemeClr val="tx1"/>
                </a:solidFill>
              </a:rPr>
              <a:t>-Yang, 2020)</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a:t>
            </a:r>
            <a:r>
              <a:rPr lang="en-US" dirty="0" err="1">
                <a:solidFill>
                  <a:schemeClr val="tx1"/>
                </a:solidFill>
              </a:rPr>
              <a:t>Orlowsky</a:t>
            </a:r>
            <a:r>
              <a:rPr lang="en-US" dirty="0">
                <a:solidFill>
                  <a:schemeClr val="tx1"/>
                </a:solidFill>
              </a:rPr>
              <a:t>-Yang (2020) analyzed social media…</a:t>
            </a:r>
          </a:p>
        </p:txBody>
      </p:sp>
      <p:sp>
        <p:nvSpPr>
          <p:cNvPr id="4" name="TextBox 3">
            <a:extLst>
              <a:ext uri="{FF2B5EF4-FFF2-40B4-BE49-F238E27FC236}">
                <a16:creationId xmlns:a16="http://schemas.microsoft.com/office/drawing/2014/main" id="{B3AD5823-B7CA-9E44-BED5-4326812332EE}"/>
              </a:ext>
            </a:extLst>
          </p:cNvPr>
          <p:cNvSpPr txBox="1"/>
          <p:nvPr/>
        </p:nvSpPr>
        <p:spPr>
          <a:xfrm>
            <a:off x="9393189" y="6165774"/>
            <a:ext cx="1258678" cy="369332"/>
          </a:xfrm>
          <a:prstGeom prst="rect">
            <a:avLst/>
          </a:prstGeom>
          <a:noFill/>
        </p:spPr>
        <p:txBody>
          <a:bodyPr wrap="none" rtlCol="0">
            <a:spAutoFit/>
          </a:bodyPr>
          <a:lstStyle/>
          <a:p>
            <a:r>
              <a:rPr lang="en-US" dirty="0">
                <a:solidFill>
                  <a:schemeClr val="bg1"/>
                </a:solidFill>
              </a:rPr>
              <a:t>APA, 10.12</a:t>
            </a:r>
          </a:p>
        </p:txBody>
      </p:sp>
      <p:sp>
        <p:nvSpPr>
          <p:cNvPr id="6" name="TextBox 5">
            <a:extLst>
              <a:ext uri="{FF2B5EF4-FFF2-40B4-BE49-F238E27FC236}">
                <a16:creationId xmlns:a16="http://schemas.microsoft.com/office/drawing/2014/main" id="{FF9D65B5-4EEC-C24B-ABB4-2714FF40DB9D}"/>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35</a:t>
            </a:r>
          </a:p>
        </p:txBody>
      </p:sp>
    </p:spTree>
    <p:extLst>
      <p:ext uri="{BB962C8B-B14F-4D97-AF65-F5344CB8AC3E}">
        <p14:creationId xmlns:p14="http://schemas.microsoft.com/office/powerpoint/2010/main" val="951531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YouTube or streaming video</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780584" y="3086248"/>
            <a:ext cx="9636403" cy="28712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United Nations. (2021, April 21). </a:t>
            </a:r>
            <a:r>
              <a:rPr lang="en-US" i="1" dirty="0">
                <a:solidFill>
                  <a:schemeClr val="tx1"/>
                </a:solidFill>
              </a:rPr>
              <a:t>Climate change for kids </a:t>
            </a:r>
            <a:r>
              <a:rPr lang="en-US" dirty="0">
                <a:solidFill>
                  <a:schemeClr val="tx1"/>
                </a:solidFill>
              </a:rPr>
              <a:t>[Video]. YouTube.</a:t>
            </a:r>
          </a:p>
          <a:p>
            <a:pPr>
              <a:lnSpc>
                <a:spcPct val="150000"/>
              </a:lnSpc>
            </a:pPr>
            <a:r>
              <a:rPr lang="en-US" dirty="0">
                <a:solidFill>
                  <a:schemeClr val="tx1"/>
                </a:solidFill>
              </a:rPr>
              <a:t>      https://</a:t>
            </a:r>
            <a:r>
              <a:rPr lang="en-US" dirty="0" err="1">
                <a:solidFill>
                  <a:schemeClr val="tx1"/>
                </a:solidFill>
              </a:rPr>
              <a:t>www.youtube.com</a:t>
            </a:r>
            <a:r>
              <a:rPr lang="en-US" dirty="0">
                <a:solidFill>
                  <a:schemeClr val="tx1"/>
                </a:solidFill>
              </a:rPr>
              <a:t>/</a:t>
            </a:r>
            <a:r>
              <a:rPr lang="en-US" dirty="0" err="1">
                <a:solidFill>
                  <a:schemeClr val="tx1"/>
                </a:solidFill>
              </a:rPr>
              <a:t>watch?v</a:t>
            </a:r>
            <a:r>
              <a:rPr lang="en-US" dirty="0">
                <a:solidFill>
                  <a:schemeClr val="tx1"/>
                </a:solidFill>
              </a:rPr>
              <a:t>=WkvPdUtYhX8</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(United Nations, 2021)</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The United Nations (2021) clarified its position in its film for children…</a:t>
            </a:r>
          </a:p>
        </p:txBody>
      </p:sp>
      <p:sp>
        <p:nvSpPr>
          <p:cNvPr id="4" name="TextBox 3">
            <a:extLst>
              <a:ext uri="{FF2B5EF4-FFF2-40B4-BE49-F238E27FC236}">
                <a16:creationId xmlns:a16="http://schemas.microsoft.com/office/drawing/2014/main" id="{81709DC3-CEB1-3649-9951-F53F82F73DFE}"/>
              </a:ext>
            </a:extLst>
          </p:cNvPr>
          <p:cNvSpPr txBox="1"/>
          <p:nvPr/>
        </p:nvSpPr>
        <p:spPr>
          <a:xfrm>
            <a:off x="9279754" y="6114540"/>
            <a:ext cx="1564339" cy="369332"/>
          </a:xfrm>
          <a:prstGeom prst="rect">
            <a:avLst/>
          </a:prstGeom>
          <a:noFill/>
        </p:spPr>
        <p:txBody>
          <a:bodyPr wrap="none" rtlCol="0">
            <a:spAutoFit/>
          </a:bodyPr>
          <a:lstStyle/>
          <a:p>
            <a:r>
              <a:rPr lang="en-US" dirty="0">
                <a:solidFill>
                  <a:schemeClr val="bg1"/>
                </a:solidFill>
              </a:rPr>
              <a:t>APA, 10.12.90</a:t>
            </a:r>
          </a:p>
        </p:txBody>
      </p:sp>
      <p:sp>
        <p:nvSpPr>
          <p:cNvPr id="6" name="TextBox 5">
            <a:extLst>
              <a:ext uri="{FF2B5EF4-FFF2-40B4-BE49-F238E27FC236}">
                <a16:creationId xmlns:a16="http://schemas.microsoft.com/office/drawing/2014/main" id="{49FB1DBC-CAE0-8744-A0EF-804DF9B297EA}"/>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36</a:t>
            </a:r>
          </a:p>
        </p:txBody>
      </p:sp>
    </p:spTree>
    <p:extLst>
      <p:ext uri="{BB962C8B-B14F-4D97-AF65-F5344CB8AC3E}">
        <p14:creationId xmlns:p14="http://schemas.microsoft.com/office/powerpoint/2010/main" val="2105628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Song or track on an album</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836342" y="3038707"/>
            <a:ext cx="10208590" cy="298295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Anderson, L. (1981). O Superman [Song]. On </a:t>
            </a:r>
            <a:r>
              <a:rPr lang="en-US" i="1" dirty="0">
                <a:solidFill>
                  <a:schemeClr val="tx1"/>
                </a:solidFill>
              </a:rPr>
              <a:t>Big science</a:t>
            </a:r>
            <a:r>
              <a:rPr lang="en-US" dirty="0">
                <a:solidFill>
                  <a:schemeClr val="tx1"/>
                </a:solidFill>
              </a:rPr>
              <a:t>. Warner Bros. Records.</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(Anderson, 1981)</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Anderson’s </a:t>
            </a:r>
            <a:r>
              <a:rPr lang="en-US" i="1" dirty="0">
                <a:solidFill>
                  <a:schemeClr val="tx1"/>
                </a:solidFill>
              </a:rPr>
              <a:t>O Superman</a:t>
            </a:r>
            <a:r>
              <a:rPr lang="en-US" dirty="0">
                <a:solidFill>
                  <a:schemeClr val="tx1"/>
                </a:solidFill>
              </a:rPr>
              <a:t> (1981) captured the decade’s…</a:t>
            </a:r>
          </a:p>
        </p:txBody>
      </p:sp>
      <p:pic>
        <p:nvPicPr>
          <p:cNvPr id="7" name="Picture 2" descr="Picture of the album cover for Laurie Anderson's 1981 album, Big Science.">
            <a:extLst>
              <a:ext uri="{FF2B5EF4-FFF2-40B4-BE49-F238E27FC236}">
                <a16:creationId xmlns:a16="http://schemas.microsoft.com/office/drawing/2014/main" id="{0E0C446B-749F-4CEF-A5F2-25F80109D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319" y="516319"/>
            <a:ext cx="2982951" cy="2982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83AC4F-656D-4944-95B4-AC33135A5587}"/>
              </a:ext>
            </a:extLst>
          </p:cNvPr>
          <p:cNvSpPr txBox="1"/>
          <p:nvPr/>
        </p:nvSpPr>
        <p:spPr>
          <a:xfrm>
            <a:off x="9453252" y="6150535"/>
            <a:ext cx="1258678" cy="369332"/>
          </a:xfrm>
          <a:prstGeom prst="rect">
            <a:avLst/>
          </a:prstGeom>
          <a:noFill/>
        </p:spPr>
        <p:txBody>
          <a:bodyPr wrap="none" rtlCol="0">
            <a:spAutoFit/>
          </a:bodyPr>
          <a:lstStyle/>
          <a:p>
            <a:r>
              <a:rPr lang="en-US" dirty="0">
                <a:solidFill>
                  <a:schemeClr val="bg1"/>
                </a:solidFill>
              </a:rPr>
              <a:t>APA, 10.13</a:t>
            </a:r>
          </a:p>
        </p:txBody>
      </p:sp>
      <p:sp>
        <p:nvSpPr>
          <p:cNvPr id="6" name="TextBox 5">
            <a:extLst>
              <a:ext uri="{FF2B5EF4-FFF2-40B4-BE49-F238E27FC236}">
                <a16:creationId xmlns:a16="http://schemas.microsoft.com/office/drawing/2014/main" id="{D49B6D78-7991-9140-AD65-5D7FB25F16B1}"/>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37</a:t>
            </a:r>
          </a:p>
        </p:txBody>
      </p:sp>
    </p:spTree>
    <p:extLst>
      <p:ext uri="{BB962C8B-B14F-4D97-AF65-F5344CB8AC3E}">
        <p14:creationId xmlns:p14="http://schemas.microsoft.com/office/powerpoint/2010/main" val="4060596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Podcast episode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228599" y="2718488"/>
            <a:ext cx="11734801" cy="35958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Winfrey, O. (Host). (2020, Sept. 16) Beyoncé. (No. 290) [Audio podcast episode]. In </a:t>
            </a:r>
            <a:r>
              <a:rPr lang="en-US" i="1" dirty="0">
                <a:solidFill>
                  <a:schemeClr val="tx1"/>
                </a:solidFill>
              </a:rPr>
              <a:t>Oprah’s Super Soul</a:t>
            </a:r>
            <a:r>
              <a:rPr lang="en-US" dirty="0">
                <a:solidFill>
                  <a:schemeClr val="tx1"/>
                </a:solidFill>
              </a:rPr>
              <a:t>. </a:t>
            </a:r>
          </a:p>
          <a:p>
            <a:pPr>
              <a:lnSpc>
                <a:spcPct val="150000"/>
              </a:lnSpc>
            </a:pPr>
            <a:r>
              <a:rPr lang="en-US" dirty="0">
                <a:solidFill>
                  <a:schemeClr val="tx1"/>
                </a:solidFill>
              </a:rPr>
              <a:t>     Harpo Productions. https://goodpods.com/podcasts/oprahs-super-soul-11622/beyonc%C3%A9-7032683</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(Winfrey, 2020)</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Winfrey (2020) discussed strategies…</a:t>
            </a:r>
          </a:p>
        </p:txBody>
      </p:sp>
      <p:sp>
        <p:nvSpPr>
          <p:cNvPr id="6" name="TextBox 5">
            <a:extLst>
              <a:ext uri="{FF2B5EF4-FFF2-40B4-BE49-F238E27FC236}">
                <a16:creationId xmlns:a16="http://schemas.microsoft.com/office/drawing/2014/main" id="{08655EDA-DEF7-B443-BCE5-19670CCE8C56}"/>
              </a:ext>
            </a:extLst>
          </p:cNvPr>
          <p:cNvSpPr txBox="1"/>
          <p:nvPr/>
        </p:nvSpPr>
        <p:spPr>
          <a:xfrm>
            <a:off x="9357036" y="6306132"/>
            <a:ext cx="1258678" cy="369332"/>
          </a:xfrm>
          <a:prstGeom prst="rect">
            <a:avLst/>
          </a:prstGeom>
          <a:noFill/>
        </p:spPr>
        <p:txBody>
          <a:bodyPr wrap="none" rtlCol="0">
            <a:spAutoFit/>
          </a:bodyPr>
          <a:lstStyle/>
          <a:p>
            <a:r>
              <a:rPr lang="en-US" dirty="0">
                <a:solidFill>
                  <a:schemeClr val="bg1"/>
                </a:solidFill>
              </a:rPr>
              <a:t>APA, 10.13</a:t>
            </a:r>
          </a:p>
        </p:txBody>
      </p:sp>
      <p:sp>
        <p:nvSpPr>
          <p:cNvPr id="7" name="TextBox 6">
            <a:extLst>
              <a:ext uri="{FF2B5EF4-FFF2-40B4-BE49-F238E27FC236}">
                <a16:creationId xmlns:a16="http://schemas.microsoft.com/office/drawing/2014/main" id="{B1999B52-577A-4A42-9656-377E976A3E2F}"/>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38</a:t>
            </a:r>
          </a:p>
        </p:txBody>
      </p:sp>
    </p:spTree>
    <p:extLst>
      <p:ext uri="{BB962C8B-B14F-4D97-AF65-F5344CB8AC3E}">
        <p14:creationId xmlns:p14="http://schemas.microsoft.com/office/powerpoint/2010/main" val="3036317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Ted talk</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480015" y="2806665"/>
            <a:ext cx="11371326" cy="32803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err="1">
                <a:solidFill>
                  <a:schemeClr val="tx1"/>
                </a:solidFill>
              </a:rPr>
              <a:t>Aleksic</a:t>
            </a:r>
            <a:r>
              <a:rPr lang="en-US" dirty="0">
                <a:solidFill>
                  <a:schemeClr val="tx1"/>
                </a:solidFill>
              </a:rPr>
              <a:t>, A. (2025, November). </a:t>
            </a:r>
            <a:r>
              <a:rPr lang="en-US" i="1" dirty="0">
                <a:solidFill>
                  <a:schemeClr val="tx1"/>
                </a:solidFill>
              </a:rPr>
              <a:t>Why are people starting to sound like ChatGPT? </a:t>
            </a:r>
            <a:r>
              <a:rPr lang="en-US" dirty="0">
                <a:solidFill>
                  <a:schemeClr val="tx1"/>
                </a:solidFill>
              </a:rPr>
              <a:t>[Video]. TED</a:t>
            </a:r>
          </a:p>
          <a:p>
            <a:pPr>
              <a:lnSpc>
                <a:spcPct val="150000"/>
              </a:lnSpc>
            </a:pPr>
            <a:r>
              <a:rPr lang="en-US" dirty="0">
                <a:solidFill>
                  <a:schemeClr val="tx1"/>
                </a:solidFill>
              </a:rPr>
              <a:t>     Conferences. https://www.ted.com/talks/adam_aleksic_why_are_people_starting_to_sound_like_chatgpt</a:t>
            </a:r>
          </a:p>
          <a:p>
            <a:pPr>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a:t>
            </a:r>
            <a:r>
              <a:rPr lang="en-US" dirty="0" err="1">
                <a:solidFill>
                  <a:schemeClr val="tx1"/>
                </a:solidFill>
              </a:rPr>
              <a:t>Aleksic</a:t>
            </a:r>
            <a:r>
              <a:rPr lang="en-US" dirty="0">
                <a:solidFill>
                  <a:schemeClr val="tx1"/>
                </a:solidFill>
              </a:rPr>
              <a:t>, 2025)</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a:t>
            </a:r>
            <a:r>
              <a:rPr lang="en-US" dirty="0" err="1">
                <a:solidFill>
                  <a:schemeClr val="tx1"/>
                </a:solidFill>
              </a:rPr>
              <a:t>Aleksic</a:t>
            </a:r>
            <a:r>
              <a:rPr lang="en-US" dirty="0">
                <a:solidFill>
                  <a:schemeClr val="tx1"/>
                </a:solidFill>
              </a:rPr>
              <a:t> (2025) explains…</a:t>
            </a:r>
          </a:p>
        </p:txBody>
      </p:sp>
      <p:pic>
        <p:nvPicPr>
          <p:cNvPr id="9" name="Picture 8" descr="Screenshot of Adam Aleksic giving a TED Talk in 2025.">
            <a:extLst>
              <a:ext uri="{FF2B5EF4-FFF2-40B4-BE49-F238E27FC236}">
                <a16:creationId xmlns:a16="http://schemas.microsoft.com/office/drawing/2014/main" id="{111FEF17-2CFC-4F41-8B3D-3ECC483582CF}"/>
              </a:ext>
            </a:extLst>
          </p:cNvPr>
          <p:cNvPicPr>
            <a:picLocks noChangeAspect="1"/>
          </p:cNvPicPr>
          <p:nvPr/>
        </p:nvPicPr>
        <p:blipFill>
          <a:blip r:embed="rId2"/>
          <a:stretch>
            <a:fillRect/>
          </a:stretch>
        </p:blipFill>
        <p:spPr>
          <a:xfrm>
            <a:off x="7283640" y="543697"/>
            <a:ext cx="3622024" cy="2529104"/>
          </a:xfrm>
          <a:prstGeom prst="rect">
            <a:avLst/>
          </a:prstGeom>
        </p:spPr>
      </p:pic>
      <p:sp>
        <p:nvSpPr>
          <p:cNvPr id="6" name="TextBox 5">
            <a:extLst>
              <a:ext uri="{FF2B5EF4-FFF2-40B4-BE49-F238E27FC236}">
                <a16:creationId xmlns:a16="http://schemas.microsoft.com/office/drawing/2014/main" id="{8F6FC04B-506B-9940-84B4-C2BF8EAEBE31}"/>
              </a:ext>
            </a:extLst>
          </p:cNvPr>
          <p:cNvSpPr txBox="1"/>
          <p:nvPr/>
        </p:nvSpPr>
        <p:spPr>
          <a:xfrm>
            <a:off x="9442177" y="6314303"/>
            <a:ext cx="1564339" cy="369332"/>
          </a:xfrm>
          <a:prstGeom prst="rect">
            <a:avLst/>
          </a:prstGeom>
          <a:noFill/>
        </p:spPr>
        <p:txBody>
          <a:bodyPr wrap="none" rtlCol="0">
            <a:spAutoFit/>
          </a:bodyPr>
          <a:lstStyle/>
          <a:p>
            <a:r>
              <a:rPr lang="en-US" dirty="0">
                <a:solidFill>
                  <a:schemeClr val="bg1"/>
                </a:solidFill>
              </a:rPr>
              <a:t>APA, 10.12.88</a:t>
            </a:r>
          </a:p>
        </p:txBody>
      </p:sp>
      <p:sp>
        <p:nvSpPr>
          <p:cNvPr id="7" name="TextBox 6">
            <a:extLst>
              <a:ext uri="{FF2B5EF4-FFF2-40B4-BE49-F238E27FC236}">
                <a16:creationId xmlns:a16="http://schemas.microsoft.com/office/drawing/2014/main" id="{0770E3FE-6EF9-F14E-A7C8-99B063EFDA66}"/>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39</a:t>
            </a:r>
          </a:p>
        </p:txBody>
      </p:sp>
    </p:spTree>
    <p:extLst>
      <p:ext uri="{BB962C8B-B14F-4D97-AF65-F5344CB8AC3E}">
        <p14:creationId xmlns:p14="http://schemas.microsoft.com/office/powerpoint/2010/main" val="419618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914400"/>
            <a:ext cx="5605272" cy="1572126"/>
          </a:xfrm>
        </p:spPr>
        <p:txBody>
          <a:bodyPr anchor="ctr" anchorCtr="0"/>
          <a:lstStyle/>
          <a:p>
            <a:r>
              <a:rPr lang="en-US" dirty="0"/>
              <a:t>Key characteristics</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195340" y="2719608"/>
            <a:ext cx="6519225" cy="3466066"/>
          </a:xfrm>
        </p:spPr>
        <p:txBody>
          <a:bodyPr/>
          <a:lstStyle/>
          <a:p>
            <a:pPr marL="171450" indent="-228600">
              <a:lnSpc>
                <a:spcPct val="150000"/>
              </a:lnSpc>
              <a:spcAft>
                <a:spcPts val="600"/>
              </a:spcAft>
              <a:buFont typeface="Arial" panose="020B0604020202020204" pitchFamily="34" charset="0"/>
              <a:buChar char="•"/>
            </a:pPr>
            <a:r>
              <a:rPr lang="en-US" sz="1700" dirty="0"/>
              <a:t>A separate title page</a:t>
            </a:r>
          </a:p>
          <a:p>
            <a:pPr marL="171450" indent="-228600">
              <a:lnSpc>
                <a:spcPct val="150000"/>
              </a:lnSpc>
              <a:spcAft>
                <a:spcPts val="600"/>
              </a:spcAft>
              <a:buFont typeface="Arial" panose="020B0604020202020204" pitchFamily="34" charset="0"/>
              <a:buChar char="•"/>
            </a:pPr>
            <a:r>
              <a:rPr lang="en-US" sz="1700" dirty="0"/>
              <a:t>A 12-point, serif font, such as Times New Roman, or sans serif font, such as Arial </a:t>
            </a:r>
          </a:p>
          <a:p>
            <a:pPr marL="171450" indent="-228600">
              <a:lnSpc>
                <a:spcPct val="150000"/>
              </a:lnSpc>
              <a:spcAft>
                <a:spcPts val="600"/>
              </a:spcAft>
              <a:buFont typeface="Arial" panose="020B0604020202020204" pitchFamily="34" charset="0"/>
              <a:buChar char="•"/>
            </a:pPr>
            <a:r>
              <a:rPr lang="en-US" sz="1700" dirty="0"/>
              <a:t>Parenthetical citations that emphasize author and timeliness: (Smith, 2020) </a:t>
            </a:r>
          </a:p>
          <a:p>
            <a:pPr marL="171450" indent="-228600">
              <a:lnSpc>
                <a:spcPct val="150000"/>
              </a:lnSpc>
              <a:spcAft>
                <a:spcPts val="600"/>
              </a:spcAft>
              <a:buFont typeface="Arial" panose="020B0604020202020204" pitchFamily="34" charset="0"/>
              <a:buChar char="•"/>
            </a:pPr>
            <a:r>
              <a:rPr lang="en-US" sz="1700" dirty="0"/>
              <a:t>Page numbers cited only with direct quotations</a:t>
            </a:r>
          </a:p>
          <a:p>
            <a:pPr marL="171450" indent="-228600">
              <a:lnSpc>
                <a:spcPct val="150000"/>
              </a:lnSpc>
              <a:spcAft>
                <a:spcPts val="600"/>
              </a:spcAft>
              <a:buFont typeface="Arial" panose="020B0604020202020204" pitchFamily="34" charset="0"/>
              <a:buChar char="•"/>
            </a:pPr>
            <a:r>
              <a:rPr lang="en-US" sz="1700" dirty="0"/>
              <a:t>Block quotes of 40+ words </a:t>
            </a:r>
          </a:p>
          <a:p>
            <a:pPr marL="171450" indent="-228600">
              <a:lnSpc>
                <a:spcPct val="150000"/>
              </a:lnSpc>
              <a:spcAft>
                <a:spcPts val="600"/>
              </a:spcAft>
              <a:buFont typeface="Arial" panose="020B0604020202020204" pitchFamily="34" charset="0"/>
              <a:buChar char="•"/>
            </a:pPr>
            <a:r>
              <a:rPr lang="en-US" sz="1700" dirty="0"/>
              <a:t>”Sentence case rules” for capitalization of article and book titles  </a:t>
            </a:r>
          </a:p>
        </p:txBody>
      </p:sp>
      <p:pic>
        <p:nvPicPr>
          <p:cNvPr id="8" name="Picture 2" descr="Cover of Publication Manual of the American Psychological Association, Seventh Edition (large).">
            <a:extLst>
              <a:ext uri="{FF2B5EF4-FFF2-40B4-BE49-F238E27FC236}">
                <a16:creationId xmlns:a16="http://schemas.microsoft.com/office/drawing/2014/main" id="{24B1156A-AEDA-4CCD-88A2-1A375C6EA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213" y="914400"/>
            <a:ext cx="3903888" cy="5602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C15A31-A955-C646-B554-E053F4699E66}"/>
              </a:ext>
            </a:extLst>
          </p:cNvPr>
          <p:cNvSpPr txBox="1"/>
          <p:nvPr/>
        </p:nvSpPr>
        <p:spPr>
          <a:xfrm>
            <a:off x="11425101" y="259730"/>
            <a:ext cx="309700" cy="369332"/>
          </a:xfrm>
          <a:prstGeom prst="rect">
            <a:avLst/>
          </a:prstGeom>
          <a:noFill/>
        </p:spPr>
        <p:txBody>
          <a:bodyPr wrap="none" rtlCol="0">
            <a:spAutoFit/>
          </a:bodyPr>
          <a:lstStyle/>
          <a:p>
            <a:r>
              <a:rPr lang="en-US" dirty="0">
                <a:solidFill>
                  <a:schemeClr val="bg1"/>
                </a:solidFill>
              </a:rPr>
              <a:t>4</a:t>
            </a:r>
          </a:p>
        </p:txBody>
      </p:sp>
    </p:spTree>
    <p:extLst>
      <p:ext uri="{BB962C8B-B14F-4D97-AF65-F5344CB8AC3E}">
        <p14:creationId xmlns:p14="http://schemas.microsoft.com/office/powerpoint/2010/main" val="1403030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Radio broadcast</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358345" y="2718488"/>
            <a:ext cx="11734801" cy="35958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Nelson, D., &amp; Silva, N. (2018, September 26). </a:t>
            </a:r>
            <a:r>
              <a:rPr lang="en-US" i="1" dirty="0">
                <a:solidFill>
                  <a:schemeClr val="tx1"/>
                </a:solidFill>
              </a:rPr>
              <a:t>The keepers of the underground: The hip-hop archive </a:t>
            </a:r>
          </a:p>
          <a:p>
            <a:pPr>
              <a:lnSpc>
                <a:spcPct val="150000"/>
              </a:lnSpc>
            </a:pPr>
            <a:r>
              <a:rPr lang="en-US" i="1" dirty="0">
                <a:solidFill>
                  <a:schemeClr val="tx1"/>
                </a:solidFill>
              </a:rPr>
              <a:t>       at Harvard </a:t>
            </a:r>
            <a:r>
              <a:rPr lang="en-US" dirty="0">
                <a:solidFill>
                  <a:schemeClr val="tx1"/>
                </a:solidFill>
              </a:rPr>
              <a:t>[Radio broadcast]</a:t>
            </a:r>
            <a:r>
              <a:rPr lang="en-US" i="1" dirty="0">
                <a:solidFill>
                  <a:schemeClr val="tx1"/>
                </a:solidFill>
              </a:rPr>
              <a:t>.</a:t>
            </a:r>
            <a:r>
              <a:rPr lang="en-US" dirty="0">
                <a:solidFill>
                  <a:schemeClr val="tx1"/>
                </a:solidFill>
              </a:rPr>
              <a:t> NPR. https://www.npr.org/people/5252035/the-kitchen-sisters</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(Nelson &amp; Silva, 2018)</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Nelson and Silva (2018) devoted a radio</a:t>
            </a:r>
            <a:r>
              <a:rPr lang="en-US" i="1" dirty="0">
                <a:solidFill>
                  <a:schemeClr val="tx1"/>
                </a:solidFill>
              </a:rPr>
              <a:t> </a:t>
            </a:r>
            <a:r>
              <a:rPr lang="en-US" dirty="0">
                <a:solidFill>
                  <a:schemeClr val="tx1"/>
                </a:solidFill>
              </a:rPr>
              <a:t>broadcast to…</a:t>
            </a:r>
          </a:p>
        </p:txBody>
      </p:sp>
      <p:sp>
        <p:nvSpPr>
          <p:cNvPr id="6" name="TextBox 5">
            <a:extLst>
              <a:ext uri="{FF2B5EF4-FFF2-40B4-BE49-F238E27FC236}">
                <a16:creationId xmlns:a16="http://schemas.microsoft.com/office/drawing/2014/main" id="{6CED53DD-6DBC-0849-B8F4-518548A9C1F4}"/>
              </a:ext>
            </a:extLst>
          </p:cNvPr>
          <p:cNvSpPr txBox="1"/>
          <p:nvPr/>
        </p:nvSpPr>
        <p:spPr>
          <a:xfrm>
            <a:off x="9501662" y="6306132"/>
            <a:ext cx="1264577" cy="369332"/>
          </a:xfrm>
          <a:prstGeom prst="rect">
            <a:avLst/>
          </a:prstGeom>
          <a:noFill/>
        </p:spPr>
        <p:txBody>
          <a:bodyPr wrap="none" rtlCol="0">
            <a:spAutoFit/>
          </a:bodyPr>
          <a:lstStyle/>
          <a:p>
            <a:r>
              <a:rPr lang="en-US" dirty="0">
                <a:solidFill>
                  <a:schemeClr val="bg1"/>
                </a:solidFill>
              </a:rPr>
              <a:t>APA, 10.13</a:t>
            </a:r>
          </a:p>
        </p:txBody>
      </p:sp>
      <p:sp>
        <p:nvSpPr>
          <p:cNvPr id="7" name="TextBox 6">
            <a:extLst>
              <a:ext uri="{FF2B5EF4-FFF2-40B4-BE49-F238E27FC236}">
                <a16:creationId xmlns:a16="http://schemas.microsoft.com/office/drawing/2014/main" id="{5DF4683D-8FEF-484D-819A-CB2B8B896061}"/>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40</a:t>
            </a:r>
          </a:p>
        </p:txBody>
      </p:sp>
    </p:spTree>
    <p:extLst>
      <p:ext uri="{BB962C8B-B14F-4D97-AF65-F5344CB8AC3E}">
        <p14:creationId xmlns:p14="http://schemas.microsoft.com/office/powerpoint/2010/main" val="3033069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PowerPoint from a class website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1123485" y="3205976"/>
            <a:ext cx="9945029" cy="28853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Sanders, C. (2021, March 21). </a:t>
            </a:r>
            <a:r>
              <a:rPr lang="en-US" i="1" dirty="0">
                <a:solidFill>
                  <a:schemeClr val="tx1"/>
                </a:solidFill>
              </a:rPr>
              <a:t>Modernization and its discontents: Europe in 1789</a:t>
            </a:r>
            <a:r>
              <a:rPr lang="en-US" dirty="0">
                <a:solidFill>
                  <a:schemeClr val="tx1"/>
                </a:solidFill>
              </a:rPr>
              <a:t>. [PowerPoint </a:t>
            </a:r>
          </a:p>
          <a:p>
            <a:pPr>
              <a:lnSpc>
                <a:spcPct val="150000"/>
              </a:lnSpc>
            </a:pPr>
            <a:r>
              <a:rPr lang="en-US" dirty="0">
                <a:solidFill>
                  <a:schemeClr val="tx1"/>
                </a:solidFill>
              </a:rPr>
              <a:t>     slides]. </a:t>
            </a:r>
            <a:r>
              <a:rPr lang="en-US" dirty="0" err="1">
                <a:solidFill>
                  <a:schemeClr val="tx1"/>
                </a:solidFill>
              </a:rPr>
              <a:t>Brightspace@TCU</a:t>
            </a:r>
            <a:r>
              <a:rPr lang="en-US" dirty="0">
                <a:solidFill>
                  <a:schemeClr val="tx1"/>
                </a:solidFill>
              </a:rPr>
              <a:t>. https://</a:t>
            </a:r>
            <a:r>
              <a:rPr lang="en-US" dirty="0" err="1">
                <a:solidFill>
                  <a:schemeClr val="tx1"/>
                </a:solidFill>
              </a:rPr>
              <a:t>tcu.brightspace.com</a:t>
            </a:r>
            <a:r>
              <a:rPr lang="en-US" dirty="0">
                <a:solidFill>
                  <a:schemeClr val="tx1"/>
                </a:solidFill>
              </a:rPr>
              <a:t>/d2l/home</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(Sanders, 2021)</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Sanders (2021) made the case that modernization was… </a:t>
            </a:r>
          </a:p>
        </p:txBody>
      </p:sp>
      <p:sp>
        <p:nvSpPr>
          <p:cNvPr id="4" name="TextBox 3">
            <a:extLst>
              <a:ext uri="{FF2B5EF4-FFF2-40B4-BE49-F238E27FC236}">
                <a16:creationId xmlns:a16="http://schemas.microsoft.com/office/drawing/2014/main" id="{CCAD3541-F388-A442-8117-47FCF657CEE7}"/>
              </a:ext>
            </a:extLst>
          </p:cNvPr>
          <p:cNvSpPr txBox="1"/>
          <p:nvPr/>
        </p:nvSpPr>
        <p:spPr>
          <a:xfrm>
            <a:off x="9409758" y="6131382"/>
            <a:ext cx="1264577" cy="369332"/>
          </a:xfrm>
          <a:prstGeom prst="rect">
            <a:avLst/>
          </a:prstGeom>
          <a:noFill/>
        </p:spPr>
        <p:txBody>
          <a:bodyPr wrap="none" rtlCol="0">
            <a:spAutoFit/>
          </a:bodyPr>
          <a:lstStyle/>
          <a:p>
            <a:r>
              <a:rPr lang="en-US" dirty="0">
                <a:solidFill>
                  <a:schemeClr val="bg1"/>
                </a:solidFill>
              </a:rPr>
              <a:t>APA, 10.14</a:t>
            </a:r>
          </a:p>
        </p:txBody>
      </p:sp>
      <p:sp>
        <p:nvSpPr>
          <p:cNvPr id="6" name="TextBox 5">
            <a:extLst>
              <a:ext uri="{FF2B5EF4-FFF2-40B4-BE49-F238E27FC236}">
                <a16:creationId xmlns:a16="http://schemas.microsoft.com/office/drawing/2014/main" id="{7474F441-C16B-D14C-9C6D-EE6848C8F5DD}"/>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41</a:t>
            </a:r>
          </a:p>
        </p:txBody>
      </p:sp>
    </p:spTree>
    <p:extLst>
      <p:ext uri="{BB962C8B-B14F-4D97-AF65-F5344CB8AC3E}">
        <p14:creationId xmlns:p14="http://schemas.microsoft.com/office/powerpoint/2010/main" val="208761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Federal statute</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972065" y="2835700"/>
            <a:ext cx="9929648" cy="30529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Lilly Ledbetter Fair Pay Act of 2009, Pub L. No. 111-2, 123 Stat. 5 (2009).     </a:t>
            </a:r>
          </a:p>
          <a:p>
            <a:pPr>
              <a:lnSpc>
                <a:spcPct val="150000"/>
              </a:lnSpc>
            </a:pPr>
            <a:r>
              <a:rPr lang="en-US" dirty="0">
                <a:solidFill>
                  <a:schemeClr val="tx1"/>
                </a:solidFill>
              </a:rPr>
              <a:t>       https://www.congress.gov/111/plaws/publ2/PLAW-111publ2.pdf</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(Lilly Ledbetter Fair Pay Act, 2009)</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The Lilly Ledbetter Fair Pay Act (2009)…</a:t>
            </a:r>
          </a:p>
        </p:txBody>
      </p:sp>
      <p:sp>
        <p:nvSpPr>
          <p:cNvPr id="6" name="TextBox 5">
            <a:extLst>
              <a:ext uri="{FF2B5EF4-FFF2-40B4-BE49-F238E27FC236}">
                <a16:creationId xmlns:a16="http://schemas.microsoft.com/office/drawing/2014/main" id="{1977788E-3043-134E-8BAD-22F26A687AA3}"/>
              </a:ext>
            </a:extLst>
          </p:cNvPr>
          <p:cNvSpPr txBox="1"/>
          <p:nvPr/>
        </p:nvSpPr>
        <p:spPr>
          <a:xfrm>
            <a:off x="9458569" y="6052250"/>
            <a:ext cx="1339091" cy="369332"/>
          </a:xfrm>
          <a:prstGeom prst="rect">
            <a:avLst/>
          </a:prstGeom>
          <a:noFill/>
        </p:spPr>
        <p:txBody>
          <a:bodyPr wrap="square" rtlCol="0">
            <a:spAutoFit/>
          </a:bodyPr>
          <a:lstStyle/>
          <a:p>
            <a:r>
              <a:rPr lang="en-US" dirty="0">
                <a:solidFill>
                  <a:schemeClr val="bg1"/>
                </a:solidFill>
              </a:rPr>
              <a:t>APA, 11.5</a:t>
            </a:r>
          </a:p>
        </p:txBody>
      </p:sp>
      <p:sp>
        <p:nvSpPr>
          <p:cNvPr id="7" name="TextBox 6">
            <a:extLst>
              <a:ext uri="{FF2B5EF4-FFF2-40B4-BE49-F238E27FC236}">
                <a16:creationId xmlns:a16="http://schemas.microsoft.com/office/drawing/2014/main" id="{22555259-60BA-DE45-84B3-E07B8A6D4EA7}"/>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42</a:t>
            </a:r>
          </a:p>
        </p:txBody>
      </p:sp>
    </p:spTree>
    <p:extLst>
      <p:ext uri="{BB962C8B-B14F-4D97-AF65-F5344CB8AC3E}">
        <p14:creationId xmlns:p14="http://schemas.microsoft.com/office/powerpoint/2010/main" val="415335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Supreme court decision</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99323" y="3166728"/>
            <a:ext cx="10427265" cy="260094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Brown v. Board of Education, 347 U.S. 483 (1954). https://www.oyez.org/cases/1940-1955/347us483</a:t>
            </a:r>
          </a:p>
          <a:p>
            <a:pPr lvl="0">
              <a:lnSpc>
                <a:spcPct val="150000"/>
              </a:lnSpc>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Parenthetical citation: (Brown v. Board of Education</a:t>
            </a:r>
            <a:r>
              <a:rPr lang="en-US" i="1" dirty="0">
                <a:solidFill>
                  <a:schemeClr val="tx1"/>
                </a:solidFill>
              </a:rPr>
              <a:t>,</a:t>
            </a:r>
            <a:r>
              <a:rPr lang="en-US" dirty="0">
                <a:solidFill>
                  <a:schemeClr val="tx1"/>
                </a:solidFill>
              </a:rPr>
              <a:t> 1954)</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a:t>
            </a:r>
            <a:r>
              <a:rPr lang="en-US" i="1" dirty="0">
                <a:solidFill>
                  <a:schemeClr val="tx1"/>
                </a:solidFill>
              </a:rPr>
              <a:t>Brown v. Board of Education</a:t>
            </a:r>
            <a:r>
              <a:rPr lang="en-US" dirty="0">
                <a:solidFill>
                  <a:schemeClr val="tx1"/>
                </a:solidFill>
              </a:rPr>
              <a:t> (1954) was a pivotal moment…</a:t>
            </a:r>
          </a:p>
        </p:txBody>
      </p:sp>
      <p:sp>
        <p:nvSpPr>
          <p:cNvPr id="4" name="TextBox 3">
            <a:extLst>
              <a:ext uri="{FF2B5EF4-FFF2-40B4-BE49-F238E27FC236}">
                <a16:creationId xmlns:a16="http://schemas.microsoft.com/office/drawing/2014/main" id="{CCC676CA-BCDD-4C44-9794-A1710CE8D466}"/>
              </a:ext>
            </a:extLst>
          </p:cNvPr>
          <p:cNvSpPr txBox="1"/>
          <p:nvPr/>
        </p:nvSpPr>
        <p:spPr>
          <a:xfrm>
            <a:off x="9338304" y="6051584"/>
            <a:ext cx="1139543" cy="369332"/>
          </a:xfrm>
          <a:prstGeom prst="rect">
            <a:avLst/>
          </a:prstGeom>
          <a:noFill/>
        </p:spPr>
        <p:txBody>
          <a:bodyPr wrap="none" rtlCol="0">
            <a:spAutoFit/>
          </a:bodyPr>
          <a:lstStyle/>
          <a:p>
            <a:r>
              <a:rPr lang="en-US" dirty="0">
                <a:solidFill>
                  <a:schemeClr val="bg1"/>
                </a:solidFill>
              </a:rPr>
              <a:t>APA, 11.1</a:t>
            </a:r>
          </a:p>
        </p:txBody>
      </p:sp>
      <p:sp>
        <p:nvSpPr>
          <p:cNvPr id="6" name="TextBox 5">
            <a:extLst>
              <a:ext uri="{FF2B5EF4-FFF2-40B4-BE49-F238E27FC236}">
                <a16:creationId xmlns:a16="http://schemas.microsoft.com/office/drawing/2014/main" id="{733C2C50-38D6-AB4C-B335-E8EDCDE3F358}"/>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43</a:t>
            </a:r>
          </a:p>
        </p:txBody>
      </p:sp>
    </p:spTree>
    <p:extLst>
      <p:ext uri="{BB962C8B-B14F-4D97-AF65-F5344CB8AC3E}">
        <p14:creationId xmlns:p14="http://schemas.microsoft.com/office/powerpoint/2010/main" val="2228607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X Post and x profile</a:t>
            </a:r>
          </a:p>
        </p:txBody>
      </p:sp>
      <p:sp>
        <p:nvSpPr>
          <p:cNvPr id="5" name="Rounded Rectangle 4">
            <a:extLst>
              <a:ext uri="{FF2B5EF4-FFF2-40B4-BE49-F238E27FC236}">
                <a16:creationId xmlns:a16="http://schemas.microsoft.com/office/drawing/2014/main" id="{0D0EDEC8-DBC0-8642-93E6-ABDDDE53DC34}"/>
              </a:ext>
              <a:ext uri="{C183D7F6-B498-43B3-948B-1728B52AA6E4}">
                <adec:decorative xmlns:adec="http://schemas.microsoft.com/office/drawing/2017/decorative" val="1"/>
              </a:ext>
            </a:extLst>
          </p:cNvPr>
          <p:cNvSpPr/>
          <p:nvPr/>
        </p:nvSpPr>
        <p:spPr>
          <a:xfrm>
            <a:off x="358345" y="2716305"/>
            <a:ext cx="10515843" cy="388171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1400" dirty="0">
              <a:solidFill>
                <a:schemeClr val="tx1"/>
              </a:solidFill>
            </a:endParaRPr>
          </a:p>
          <a:p>
            <a:endParaRPr lang="en-US" sz="1400" dirty="0">
              <a:solidFill>
                <a:schemeClr val="tx1"/>
              </a:solidFill>
            </a:endParaRPr>
          </a:p>
          <a:p>
            <a:endParaRPr lang="en-US" sz="1400" dirty="0">
              <a:solidFill>
                <a:schemeClr val="tx1"/>
              </a:solidFill>
            </a:endParaRPr>
          </a:p>
        </p:txBody>
      </p:sp>
      <p:sp>
        <p:nvSpPr>
          <p:cNvPr id="8" name="TextBox 7">
            <a:extLst>
              <a:ext uri="{FF2B5EF4-FFF2-40B4-BE49-F238E27FC236}">
                <a16:creationId xmlns:a16="http://schemas.microsoft.com/office/drawing/2014/main" id="{E7ABD2B1-6AA7-4954-AC1D-AE897C0F00C3}"/>
              </a:ext>
            </a:extLst>
          </p:cNvPr>
          <p:cNvSpPr txBox="1"/>
          <p:nvPr/>
        </p:nvSpPr>
        <p:spPr>
          <a:xfrm>
            <a:off x="770966" y="2725264"/>
            <a:ext cx="10103222" cy="4247317"/>
          </a:xfrm>
          <a:prstGeom prst="rect">
            <a:avLst/>
          </a:prstGeom>
          <a:noFill/>
        </p:spPr>
        <p:txBody>
          <a:bodyPr wrap="square" rtlCol="0">
            <a:spAutoFit/>
          </a:bodyPr>
          <a:lstStyle/>
          <a:p>
            <a:pPr>
              <a:lnSpc>
                <a:spcPct val="200000"/>
              </a:lnSpc>
            </a:pPr>
            <a:r>
              <a:rPr lang="en-US" sz="1600" b="1" dirty="0">
                <a:solidFill>
                  <a:schemeClr val="tx1"/>
                </a:solidFill>
              </a:rPr>
              <a:t>X Post</a:t>
            </a:r>
          </a:p>
          <a:p>
            <a:r>
              <a:rPr lang="en-US" sz="1600" dirty="0">
                <a:solidFill>
                  <a:schemeClr val="tx1"/>
                </a:solidFill>
              </a:rPr>
              <a:t>APA Databases [@APA_Databases]. (2020, September 2). </a:t>
            </a:r>
            <a:r>
              <a:rPr lang="en-US" sz="1600" i="1" dirty="0">
                <a:solidFill>
                  <a:schemeClr val="tx1"/>
                </a:solidFill>
              </a:rPr>
              <a:t>We have curated a collection of journal articles from</a:t>
            </a:r>
          </a:p>
          <a:p>
            <a:r>
              <a:rPr lang="en-US" sz="1600" i="1" dirty="0"/>
              <a:t>     </a:t>
            </a:r>
            <a:r>
              <a:rPr lang="en-US" sz="1600" i="1" dirty="0">
                <a:solidFill>
                  <a:schemeClr val="tx1"/>
                </a:solidFill>
              </a:rPr>
              <a:t>APA </a:t>
            </a:r>
            <a:r>
              <a:rPr lang="en-US" sz="1600" i="1" dirty="0" err="1">
                <a:solidFill>
                  <a:schemeClr val="tx1"/>
                </a:solidFill>
              </a:rPr>
              <a:t>PsycArticles</a:t>
            </a:r>
            <a:r>
              <a:rPr lang="en-US" sz="1600" i="1" dirty="0">
                <a:solidFill>
                  <a:schemeClr val="tx1"/>
                </a:solidFill>
              </a:rPr>
              <a:t> on #COVID19. View: https://bit.ly/2QrWj76 for recent coverage </a:t>
            </a:r>
            <a:r>
              <a:rPr lang="en-US" sz="1600" dirty="0">
                <a:solidFill>
                  <a:schemeClr val="tx1"/>
                </a:solidFill>
              </a:rPr>
              <a:t>[Image attached] [Post]. X.</a:t>
            </a:r>
          </a:p>
          <a:p>
            <a:r>
              <a:rPr lang="en-US" sz="1600" dirty="0"/>
              <a:t>     </a:t>
            </a:r>
            <a:r>
              <a:rPr lang="en-US" sz="1600" dirty="0">
                <a:solidFill>
                  <a:schemeClr val="tx1"/>
                </a:solidFill>
              </a:rPr>
              <a:t>https://x.com/APA_Databases/status/1301175576703664128</a:t>
            </a:r>
          </a:p>
          <a:p>
            <a:pPr marL="285750" indent="-285750">
              <a:lnSpc>
                <a:spcPct val="150000"/>
              </a:lnSpc>
              <a:buFont typeface="Arial" panose="020B0604020202020204" pitchFamily="34" charset="0"/>
              <a:buChar char="•"/>
            </a:pPr>
            <a:r>
              <a:rPr lang="en-US" sz="1600" dirty="0">
                <a:solidFill>
                  <a:schemeClr val="tx1"/>
                </a:solidFill>
              </a:rPr>
              <a:t>Parenthetical citation: (APA Databases</a:t>
            </a:r>
            <a:r>
              <a:rPr lang="en-US" sz="1600" i="1" dirty="0">
                <a:solidFill>
                  <a:schemeClr val="tx1"/>
                </a:solidFill>
              </a:rPr>
              <a:t>,</a:t>
            </a:r>
            <a:r>
              <a:rPr lang="en-US" sz="1600" dirty="0">
                <a:solidFill>
                  <a:schemeClr val="tx1"/>
                </a:solidFill>
              </a:rPr>
              <a:t> 2020)</a:t>
            </a:r>
          </a:p>
          <a:p>
            <a:pPr marL="285750" indent="-285750">
              <a:lnSpc>
                <a:spcPct val="150000"/>
              </a:lnSpc>
              <a:buFont typeface="Arial" panose="020B0604020202020204" pitchFamily="34" charset="0"/>
              <a:buChar char="•"/>
            </a:pPr>
            <a:r>
              <a:rPr lang="en-US" sz="1600" dirty="0">
                <a:solidFill>
                  <a:schemeClr val="tx1"/>
                </a:solidFill>
              </a:rPr>
              <a:t>Narrative citation: APA Databases (2020) provide…</a:t>
            </a:r>
          </a:p>
          <a:p>
            <a:pPr>
              <a:lnSpc>
                <a:spcPct val="200000"/>
              </a:lnSpc>
            </a:pPr>
            <a:r>
              <a:rPr lang="en-US" sz="1600" b="1" dirty="0">
                <a:solidFill>
                  <a:schemeClr val="tx1"/>
                </a:solidFill>
              </a:rPr>
              <a:t>X Profile</a:t>
            </a:r>
          </a:p>
          <a:p>
            <a:r>
              <a:rPr lang="en-US" sz="1600" dirty="0">
                <a:solidFill>
                  <a:schemeClr val="tx1"/>
                </a:solidFill>
              </a:rPr>
              <a:t>Jordan, M. B. [@michaelb4jordan]. (n.d.). </a:t>
            </a:r>
            <a:r>
              <a:rPr lang="en-US" sz="1600" i="1" dirty="0">
                <a:solidFill>
                  <a:schemeClr val="tx1"/>
                </a:solidFill>
              </a:rPr>
              <a:t>Replies</a:t>
            </a:r>
            <a:r>
              <a:rPr lang="en-US" sz="1600" dirty="0">
                <a:solidFill>
                  <a:schemeClr val="tx1"/>
                </a:solidFill>
              </a:rPr>
              <a:t> [X profile]. X. Retrieved January 9, 2020, from</a:t>
            </a:r>
          </a:p>
          <a:p>
            <a:r>
              <a:rPr lang="en-US" sz="1600" dirty="0"/>
              <a:t>     </a:t>
            </a:r>
            <a:r>
              <a:rPr lang="en-US" sz="1600" dirty="0">
                <a:solidFill>
                  <a:schemeClr val="tx1"/>
                </a:solidFill>
              </a:rPr>
              <a:t>https://x.com/michaelb4jordan/with_replies</a:t>
            </a:r>
          </a:p>
          <a:p>
            <a:pPr marL="285750" indent="-285750">
              <a:lnSpc>
                <a:spcPct val="150000"/>
              </a:lnSpc>
              <a:buFont typeface="Arial" panose="020B0604020202020204" pitchFamily="34" charset="0"/>
              <a:buChar char="•"/>
            </a:pPr>
            <a:r>
              <a:rPr lang="en-US" sz="1600" dirty="0">
                <a:solidFill>
                  <a:schemeClr val="tx1"/>
                </a:solidFill>
              </a:rPr>
              <a:t>Parenthetical citation: (Jordan</a:t>
            </a:r>
            <a:r>
              <a:rPr lang="en-US" sz="1600" i="1" dirty="0">
                <a:solidFill>
                  <a:schemeClr val="tx1"/>
                </a:solidFill>
              </a:rPr>
              <a:t>,</a:t>
            </a:r>
            <a:r>
              <a:rPr lang="en-US" sz="1600" dirty="0">
                <a:solidFill>
                  <a:schemeClr val="tx1"/>
                </a:solidFill>
              </a:rPr>
              <a:t> n.d.)</a:t>
            </a:r>
          </a:p>
          <a:p>
            <a:pPr marL="285750" indent="-285750">
              <a:lnSpc>
                <a:spcPct val="150000"/>
              </a:lnSpc>
              <a:buFont typeface="Arial" panose="020B0604020202020204" pitchFamily="34" charset="0"/>
              <a:buChar char="•"/>
            </a:pPr>
            <a:r>
              <a:rPr lang="en-US" sz="1600" dirty="0">
                <a:solidFill>
                  <a:schemeClr val="tx1"/>
                </a:solidFill>
              </a:rPr>
              <a:t>Narrative citation: Jordan (n.d.) comments that…</a:t>
            </a:r>
          </a:p>
          <a:p>
            <a:pPr>
              <a:lnSpc>
                <a:spcPct val="150000"/>
              </a:lnSpc>
            </a:pPr>
            <a:endParaRPr lang="en-US" sz="1200" dirty="0">
              <a:solidFill>
                <a:schemeClr val="tx1"/>
              </a:solidFill>
            </a:endParaRPr>
          </a:p>
          <a:p>
            <a:endParaRPr lang="en-US" sz="1200" dirty="0"/>
          </a:p>
        </p:txBody>
      </p:sp>
      <p:pic>
        <p:nvPicPr>
          <p:cNvPr id="7" name="Picture 6" descr="X Logo.">
            <a:extLst>
              <a:ext uri="{FF2B5EF4-FFF2-40B4-BE49-F238E27FC236}">
                <a16:creationId xmlns:a16="http://schemas.microsoft.com/office/drawing/2014/main" id="{2BA47458-7468-4127-900B-51B9F388F762}"/>
              </a:ext>
            </a:extLst>
          </p:cNvPr>
          <p:cNvPicPr>
            <a:picLocks noChangeAspect="1"/>
          </p:cNvPicPr>
          <p:nvPr/>
        </p:nvPicPr>
        <p:blipFill>
          <a:blip r:embed="rId2"/>
          <a:stretch>
            <a:fillRect/>
          </a:stretch>
        </p:blipFill>
        <p:spPr>
          <a:xfrm>
            <a:off x="8426825" y="482680"/>
            <a:ext cx="1649346" cy="1548649"/>
          </a:xfrm>
          <a:prstGeom prst="rect">
            <a:avLst/>
          </a:prstGeom>
        </p:spPr>
      </p:pic>
      <p:sp>
        <p:nvSpPr>
          <p:cNvPr id="4" name="TextBox 3">
            <a:extLst>
              <a:ext uri="{FF2B5EF4-FFF2-40B4-BE49-F238E27FC236}">
                <a16:creationId xmlns:a16="http://schemas.microsoft.com/office/drawing/2014/main" id="{CCC676CA-BCDD-4C44-9794-A1710CE8D466}"/>
              </a:ext>
            </a:extLst>
          </p:cNvPr>
          <p:cNvSpPr txBox="1"/>
          <p:nvPr/>
        </p:nvSpPr>
        <p:spPr>
          <a:xfrm>
            <a:off x="7126941" y="2070383"/>
            <a:ext cx="4831978" cy="646331"/>
          </a:xfrm>
          <a:prstGeom prst="rect">
            <a:avLst/>
          </a:prstGeom>
          <a:noFill/>
        </p:spPr>
        <p:txBody>
          <a:bodyPr wrap="square" rtlCol="0">
            <a:spAutoFit/>
          </a:bodyPr>
          <a:lstStyle/>
          <a:p>
            <a:r>
              <a:rPr lang="en-US" dirty="0">
                <a:solidFill>
                  <a:schemeClr val="bg1"/>
                </a:solidFill>
              </a:rPr>
              <a:t>https://apastyle.apa.org/style-grammar-guidelines/references/examples/x-references</a:t>
            </a:r>
          </a:p>
        </p:txBody>
      </p:sp>
      <p:sp>
        <p:nvSpPr>
          <p:cNvPr id="6" name="TextBox 5">
            <a:extLst>
              <a:ext uri="{FF2B5EF4-FFF2-40B4-BE49-F238E27FC236}">
                <a16:creationId xmlns:a16="http://schemas.microsoft.com/office/drawing/2014/main" id="{733C2C50-38D6-AB4C-B335-E8EDCDE3F358}"/>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44</a:t>
            </a:r>
          </a:p>
        </p:txBody>
      </p:sp>
    </p:spTree>
    <p:extLst>
      <p:ext uri="{BB962C8B-B14F-4D97-AF65-F5344CB8AC3E}">
        <p14:creationId xmlns:p14="http://schemas.microsoft.com/office/powerpoint/2010/main" val="885531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a:extLst>
              <a:ext uri="{FF2B5EF4-FFF2-40B4-BE49-F238E27FC236}">
                <a16:creationId xmlns:a16="http://schemas.microsoft.com/office/drawing/2014/main" id="{8AEC6F11-935B-490D-A75E-5235E0F1C777}"/>
              </a:ext>
              <a:ext uri="{C183D7F6-B498-43B3-948B-1728B52AA6E4}">
                <adec:decorative xmlns:adec="http://schemas.microsoft.com/office/drawing/2017/decorative" val="1"/>
              </a:ext>
            </a:extLst>
          </p:cNvPr>
          <p:cNvSpPr/>
          <p:nvPr/>
        </p:nvSpPr>
        <p:spPr>
          <a:xfrm>
            <a:off x="358345" y="2716305"/>
            <a:ext cx="10515843" cy="389068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1400" dirty="0">
              <a:solidFill>
                <a:schemeClr val="tx1"/>
              </a:solidFill>
            </a:endParaRPr>
          </a:p>
          <a:p>
            <a:endParaRPr lang="en-US" sz="1400" dirty="0">
              <a:solidFill>
                <a:schemeClr val="tx1"/>
              </a:solidFill>
            </a:endParaRPr>
          </a:p>
          <a:p>
            <a:endParaRPr lang="en-US" sz="1400" dirty="0">
              <a:solidFill>
                <a:schemeClr val="tx1"/>
              </a:solidFill>
            </a:endParaRPr>
          </a:p>
        </p:txBody>
      </p:sp>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Facebook Post and Facebook page</a:t>
            </a:r>
          </a:p>
        </p:txBody>
      </p:sp>
      <p:sp>
        <p:nvSpPr>
          <p:cNvPr id="8" name="TextBox 7">
            <a:extLst>
              <a:ext uri="{FF2B5EF4-FFF2-40B4-BE49-F238E27FC236}">
                <a16:creationId xmlns:a16="http://schemas.microsoft.com/office/drawing/2014/main" id="{50E5088D-8E16-43F7-B771-BC245BFA959C}"/>
              </a:ext>
            </a:extLst>
          </p:cNvPr>
          <p:cNvSpPr txBox="1"/>
          <p:nvPr/>
        </p:nvSpPr>
        <p:spPr>
          <a:xfrm>
            <a:off x="650097" y="2702259"/>
            <a:ext cx="9761185" cy="4031873"/>
          </a:xfrm>
          <a:prstGeom prst="rect">
            <a:avLst/>
          </a:prstGeom>
          <a:noFill/>
        </p:spPr>
        <p:txBody>
          <a:bodyPr wrap="square" rtlCol="0">
            <a:spAutoFit/>
          </a:bodyPr>
          <a:lstStyle/>
          <a:p>
            <a:pPr>
              <a:lnSpc>
                <a:spcPct val="200000"/>
              </a:lnSpc>
            </a:pPr>
            <a:r>
              <a:rPr lang="en-US" sz="1600" b="1" dirty="0">
                <a:solidFill>
                  <a:schemeClr val="tx1"/>
                </a:solidFill>
              </a:rPr>
              <a:t>Facebook Post</a:t>
            </a:r>
          </a:p>
          <a:p>
            <a:r>
              <a:rPr lang="en-US" sz="1600" dirty="0">
                <a:solidFill>
                  <a:schemeClr val="tx1"/>
                </a:solidFill>
              </a:rPr>
              <a:t>Gaiman, N. (2018, March 22). </a:t>
            </a:r>
            <a:r>
              <a:rPr lang="en-US" sz="1600" i="1" dirty="0">
                <a:solidFill>
                  <a:schemeClr val="tx1"/>
                </a:solidFill>
              </a:rPr>
              <a:t>100,000+ Rohingya refugees could be at serious risk during Bangladesh's</a:t>
            </a:r>
          </a:p>
          <a:p>
            <a:r>
              <a:rPr lang="en-US" sz="1600" i="1" dirty="0"/>
              <a:t>     </a:t>
            </a:r>
            <a:r>
              <a:rPr lang="en-US" sz="1600" i="1" dirty="0">
                <a:solidFill>
                  <a:schemeClr val="tx1"/>
                </a:solidFill>
              </a:rPr>
              <a:t>monsoon season. My fellow UNHCR Goodwill Ambassador Cate Blanchett is </a:t>
            </a:r>
            <a:r>
              <a:rPr lang="en-US" sz="1600" dirty="0">
                <a:solidFill>
                  <a:schemeClr val="tx1"/>
                </a:solidFill>
              </a:rPr>
              <a:t>[Image attached] [Status</a:t>
            </a:r>
          </a:p>
          <a:p>
            <a:r>
              <a:rPr lang="en-US" sz="1600" dirty="0"/>
              <a:t>     </a:t>
            </a:r>
            <a:r>
              <a:rPr lang="en-US" sz="1600" dirty="0">
                <a:solidFill>
                  <a:schemeClr val="tx1"/>
                </a:solidFill>
              </a:rPr>
              <a:t>update]. Facebook. http://bit.ly/2JQxPAD</a:t>
            </a:r>
          </a:p>
          <a:p>
            <a:pPr marL="285750" indent="-285750">
              <a:lnSpc>
                <a:spcPct val="150000"/>
              </a:lnSpc>
              <a:buFont typeface="Arial" panose="020B0604020202020204" pitchFamily="34" charset="0"/>
              <a:buChar char="•"/>
            </a:pPr>
            <a:r>
              <a:rPr lang="en-US" sz="1600" dirty="0">
                <a:solidFill>
                  <a:schemeClr val="tx1"/>
                </a:solidFill>
              </a:rPr>
              <a:t>Parenthetical citation: (Gaiman</a:t>
            </a:r>
            <a:r>
              <a:rPr lang="en-US" sz="1600" i="1" dirty="0">
                <a:solidFill>
                  <a:schemeClr val="tx1"/>
                </a:solidFill>
              </a:rPr>
              <a:t>,</a:t>
            </a:r>
            <a:r>
              <a:rPr lang="en-US" sz="1600" dirty="0">
                <a:solidFill>
                  <a:schemeClr val="tx1"/>
                </a:solidFill>
              </a:rPr>
              <a:t> 2018)</a:t>
            </a:r>
          </a:p>
          <a:p>
            <a:pPr marL="285750" indent="-285750">
              <a:lnSpc>
                <a:spcPct val="150000"/>
              </a:lnSpc>
              <a:buFont typeface="Arial" panose="020B0604020202020204" pitchFamily="34" charset="0"/>
              <a:buChar char="•"/>
            </a:pPr>
            <a:r>
              <a:rPr lang="en-US" sz="1600" dirty="0">
                <a:solidFill>
                  <a:schemeClr val="tx1"/>
                </a:solidFill>
              </a:rPr>
              <a:t>Narrative citation: Gaiman (2018) notes…</a:t>
            </a:r>
            <a:endParaRPr lang="en-US" sz="1600" dirty="0"/>
          </a:p>
          <a:p>
            <a:pPr>
              <a:lnSpc>
                <a:spcPct val="200000"/>
              </a:lnSpc>
            </a:pPr>
            <a:r>
              <a:rPr lang="en-US" sz="1600" b="1" dirty="0"/>
              <a:t>Facebook Page</a:t>
            </a:r>
            <a:endParaRPr lang="en-US" sz="1600" dirty="0">
              <a:solidFill>
                <a:schemeClr val="tx1"/>
              </a:solidFill>
            </a:endParaRPr>
          </a:p>
          <a:p>
            <a:r>
              <a:rPr lang="en-US" sz="1600" dirty="0">
                <a:solidFill>
                  <a:schemeClr val="tx1"/>
                </a:solidFill>
              </a:rPr>
              <a:t>Smithsonian's National Zoo and Conservation Biology Institute. (n.d.) </a:t>
            </a:r>
            <a:r>
              <a:rPr lang="en-US" sz="1600" i="1" dirty="0">
                <a:solidFill>
                  <a:schemeClr val="tx1"/>
                </a:solidFill>
              </a:rPr>
              <a:t>Home </a:t>
            </a:r>
            <a:r>
              <a:rPr lang="en-US" sz="1600" dirty="0">
                <a:solidFill>
                  <a:schemeClr val="tx1"/>
                </a:solidFill>
              </a:rPr>
              <a:t>[Facebook page]. Facebook.</a:t>
            </a:r>
          </a:p>
          <a:p>
            <a:r>
              <a:rPr lang="en-US" sz="1600" dirty="0"/>
              <a:t>     </a:t>
            </a:r>
            <a:r>
              <a:rPr lang="en-US" sz="1600" dirty="0">
                <a:solidFill>
                  <a:schemeClr val="tx1"/>
                </a:solidFill>
              </a:rPr>
              <a:t>Retrieved July 22, 2019, from https://www.facebook.com/nationalzoo</a:t>
            </a:r>
          </a:p>
          <a:p>
            <a:pPr marL="285750" indent="-285750">
              <a:lnSpc>
                <a:spcPct val="150000"/>
              </a:lnSpc>
              <a:buFont typeface="Arial" panose="020B0604020202020204" pitchFamily="34" charset="0"/>
              <a:buChar char="•"/>
            </a:pPr>
            <a:r>
              <a:rPr lang="en-US" sz="1600" dirty="0">
                <a:solidFill>
                  <a:schemeClr val="tx1"/>
                </a:solidFill>
              </a:rPr>
              <a:t>Parenthetical citation: (Smithsonian's National Zoo and Conservation Biology Institute</a:t>
            </a:r>
            <a:r>
              <a:rPr lang="en-US" sz="1600" i="1" dirty="0">
                <a:solidFill>
                  <a:schemeClr val="tx1"/>
                </a:solidFill>
              </a:rPr>
              <a:t>,</a:t>
            </a:r>
            <a:r>
              <a:rPr lang="en-US" sz="1600" dirty="0">
                <a:solidFill>
                  <a:schemeClr val="tx1"/>
                </a:solidFill>
              </a:rPr>
              <a:t> n.d.)</a:t>
            </a:r>
          </a:p>
          <a:p>
            <a:pPr marL="285750" indent="-285750">
              <a:lnSpc>
                <a:spcPct val="150000"/>
              </a:lnSpc>
              <a:buFont typeface="Arial" panose="020B0604020202020204" pitchFamily="34" charset="0"/>
              <a:buChar char="•"/>
            </a:pPr>
            <a:r>
              <a:rPr lang="en-US" sz="1600" dirty="0">
                <a:solidFill>
                  <a:schemeClr val="tx1"/>
                </a:solidFill>
              </a:rPr>
              <a:t>Narrative citation:</a:t>
            </a:r>
            <a:r>
              <a:rPr kumimoji="0" lang="en-US" sz="1600" b="0" i="0" u="none" strike="noStrike" kern="1200" cap="none" spc="0" normalizeH="0" baseline="0" noProof="0" dirty="0">
                <a:ln>
                  <a:noFill/>
                </a:ln>
                <a:solidFill>
                  <a:prstClr val="black"/>
                </a:solidFill>
                <a:effectLst/>
                <a:uLnTx/>
                <a:uFillTx/>
                <a:latin typeface="Segoe UI"/>
                <a:ea typeface="+mn-ea"/>
                <a:cs typeface="+mn-cs"/>
              </a:rPr>
              <a:t> Smithsonian's National Zoo and Conservation Biology Institute</a:t>
            </a:r>
            <a:r>
              <a:rPr lang="en-US" sz="1600" dirty="0">
                <a:solidFill>
                  <a:schemeClr val="tx1"/>
                </a:solidFill>
              </a:rPr>
              <a:t> (n.d.) explains…</a:t>
            </a:r>
          </a:p>
          <a:p>
            <a:endParaRPr lang="en-US" sz="1600" dirty="0">
              <a:solidFill>
                <a:schemeClr val="tx1"/>
              </a:solidFill>
            </a:endParaRPr>
          </a:p>
        </p:txBody>
      </p:sp>
      <p:pic>
        <p:nvPicPr>
          <p:cNvPr id="7" name="Picture 6" descr="Facebook logo.">
            <a:extLst>
              <a:ext uri="{FF2B5EF4-FFF2-40B4-BE49-F238E27FC236}">
                <a16:creationId xmlns:a16="http://schemas.microsoft.com/office/drawing/2014/main" id="{55C06371-B1E6-4DFC-B266-3DF52A69E9CD}"/>
              </a:ext>
            </a:extLst>
          </p:cNvPr>
          <p:cNvPicPr>
            <a:picLocks noChangeAspect="1"/>
          </p:cNvPicPr>
          <p:nvPr/>
        </p:nvPicPr>
        <p:blipFill>
          <a:blip r:embed="rId2"/>
          <a:stretch>
            <a:fillRect/>
          </a:stretch>
        </p:blipFill>
        <p:spPr>
          <a:xfrm>
            <a:off x="8613087" y="408774"/>
            <a:ext cx="2330924" cy="2177295"/>
          </a:xfrm>
          <a:prstGeom prst="rect">
            <a:avLst/>
          </a:prstGeom>
        </p:spPr>
      </p:pic>
      <p:sp>
        <p:nvSpPr>
          <p:cNvPr id="4" name="TextBox 3">
            <a:extLst>
              <a:ext uri="{FF2B5EF4-FFF2-40B4-BE49-F238E27FC236}">
                <a16:creationId xmlns:a16="http://schemas.microsoft.com/office/drawing/2014/main" id="{CCC676CA-BCDD-4C44-9794-A1710CE8D466}"/>
              </a:ext>
            </a:extLst>
          </p:cNvPr>
          <p:cNvSpPr txBox="1"/>
          <p:nvPr/>
        </p:nvSpPr>
        <p:spPr>
          <a:xfrm>
            <a:off x="10703034" y="6268875"/>
            <a:ext cx="1264577" cy="369332"/>
          </a:xfrm>
          <a:prstGeom prst="rect">
            <a:avLst/>
          </a:prstGeom>
          <a:noFill/>
        </p:spPr>
        <p:txBody>
          <a:bodyPr wrap="none" rtlCol="0">
            <a:spAutoFit/>
          </a:bodyPr>
          <a:lstStyle/>
          <a:p>
            <a:r>
              <a:rPr lang="en-US" dirty="0">
                <a:solidFill>
                  <a:schemeClr val="bg1"/>
                </a:solidFill>
              </a:rPr>
              <a:t>APA, 10.15</a:t>
            </a:r>
          </a:p>
        </p:txBody>
      </p:sp>
      <p:sp>
        <p:nvSpPr>
          <p:cNvPr id="6" name="TextBox 5">
            <a:extLst>
              <a:ext uri="{FF2B5EF4-FFF2-40B4-BE49-F238E27FC236}">
                <a16:creationId xmlns:a16="http://schemas.microsoft.com/office/drawing/2014/main" id="{733C2C50-38D6-AB4C-B335-E8EDCDE3F358}"/>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45</a:t>
            </a:r>
          </a:p>
        </p:txBody>
      </p:sp>
    </p:spTree>
    <p:extLst>
      <p:ext uri="{BB962C8B-B14F-4D97-AF65-F5344CB8AC3E}">
        <p14:creationId xmlns:p14="http://schemas.microsoft.com/office/powerpoint/2010/main" val="2915099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a:xfrm>
            <a:off x="358345" y="543697"/>
            <a:ext cx="8377882" cy="1572126"/>
          </a:xfrm>
        </p:spPr>
        <p:txBody>
          <a:bodyPr/>
          <a:lstStyle/>
          <a:p>
            <a:r>
              <a:rPr lang="en-US" b="1" dirty="0"/>
              <a:t>Instagram Photo or video</a:t>
            </a:r>
          </a:p>
        </p:txBody>
      </p:sp>
      <p:sp>
        <p:nvSpPr>
          <p:cNvPr id="5" name="Rounded Rectangle 4">
            <a:extLst>
              <a:ext uri="{FF2B5EF4-FFF2-40B4-BE49-F238E27FC236}">
                <a16:creationId xmlns:a16="http://schemas.microsoft.com/office/drawing/2014/main" id="{0D0EDEC8-DBC0-8642-93E6-ABDDDE53DC34}"/>
              </a:ext>
            </a:extLst>
          </p:cNvPr>
          <p:cNvSpPr/>
          <p:nvPr/>
        </p:nvSpPr>
        <p:spPr>
          <a:xfrm>
            <a:off x="506537" y="2951574"/>
            <a:ext cx="9022945" cy="31000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Zeitz MOCAA [zeitzmocaa]. (2018, November 26). </a:t>
            </a:r>
            <a:r>
              <a:rPr lang="en-US" i="1" dirty="0">
                <a:solidFill>
                  <a:schemeClr val="tx1"/>
                </a:solidFill>
              </a:rPr>
              <a:t>Grade 6 learners from Parkfields</a:t>
            </a:r>
          </a:p>
          <a:p>
            <a:pPr>
              <a:lnSpc>
                <a:spcPct val="150000"/>
              </a:lnSpc>
            </a:pPr>
            <a:r>
              <a:rPr lang="en-US" i="1" dirty="0">
                <a:solidFill>
                  <a:schemeClr val="tx1"/>
                </a:solidFill>
              </a:rPr>
              <a:t>     Primary School in Hanover Park visited the museum for a tour and workshop</a:t>
            </a:r>
          </a:p>
          <a:p>
            <a:pPr>
              <a:lnSpc>
                <a:spcPct val="150000"/>
              </a:lnSpc>
            </a:pPr>
            <a:r>
              <a:rPr lang="en-US" i="1" dirty="0">
                <a:solidFill>
                  <a:schemeClr val="tx1"/>
                </a:solidFill>
              </a:rPr>
              <a:t>     hosted by </a:t>
            </a:r>
            <a:r>
              <a:rPr lang="en-US" dirty="0">
                <a:solidFill>
                  <a:schemeClr val="tx1"/>
                </a:solidFill>
              </a:rPr>
              <a:t>[Photographs]. Instagram. https://www.instagram.com/p/BqpHpjFBs3b/</a:t>
            </a:r>
          </a:p>
          <a:p>
            <a:pPr marL="285750" indent="-285750">
              <a:lnSpc>
                <a:spcPct val="200000"/>
              </a:lnSpc>
              <a:buFont typeface="Arial" panose="020B0604020202020204" pitchFamily="34" charset="0"/>
              <a:buChar char="•"/>
            </a:pPr>
            <a:r>
              <a:rPr lang="en-US" dirty="0">
                <a:solidFill>
                  <a:schemeClr val="tx1"/>
                </a:solidFill>
              </a:rPr>
              <a:t>Parenthetical citation: (Zeitz MOCAA</a:t>
            </a:r>
            <a:r>
              <a:rPr lang="en-US" i="1" dirty="0">
                <a:solidFill>
                  <a:schemeClr val="tx1"/>
                </a:solidFill>
              </a:rPr>
              <a:t>,</a:t>
            </a:r>
            <a:r>
              <a:rPr lang="en-US" dirty="0">
                <a:solidFill>
                  <a:schemeClr val="tx1"/>
                </a:solidFill>
              </a:rPr>
              <a:t> 2018)</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Narrative citation: In a photo uploaded by Zeitz MOCAA (2018)…</a:t>
            </a:r>
          </a:p>
        </p:txBody>
      </p:sp>
      <p:pic>
        <p:nvPicPr>
          <p:cNvPr id="7" name="Picture 6" descr="Instagram logo.">
            <a:extLst>
              <a:ext uri="{FF2B5EF4-FFF2-40B4-BE49-F238E27FC236}">
                <a16:creationId xmlns:a16="http://schemas.microsoft.com/office/drawing/2014/main" id="{64AAD3B8-BAB2-42B0-ABA5-7BF1150CC428}"/>
              </a:ext>
            </a:extLst>
          </p:cNvPr>
          <p:cNvPicPr>
            <a:picLocks noChangeAspect="1"/>
          </p:cNvPicPr>
          <p:nvPr/>
        </p:nvPicPr>
        <p:blipFill>
          <a:blip r:embed="rId2"/>
          <a:stretch>
            <a:fillRect/>
          </a:stretch>
        </p:blipFill>
        <p:spPr>
          <a:xfrm>
            <a:off x="8065421" y="620335"/>
            <a:ext cx="2357476" cy="2015348"/>
          </a:xfrm>
          <a:prstGeom prst="rect">
            <a:avLst/>
          </a:prstGeom>
        </p:spPr>
      </p:pic>
      <p:sp>
        <p:nvSpPr>
          <p:cNvPr id="4" name="TextBox 3">
            <a:extLst>
              <a:ext uri="{FF2B5EF4-FFF2-40B4-BE49-F238E27FC236}">
                <a16:creationId xmlns:a16="http://schemas.microsoft.com/office/drawing/2014/main" id="{CCC676CA-BCDD-4C44-9794-A1710CE8D466}"/>
              </a:ext>
            </a:extLst>
          </p:cNvPr>
          <p:cNvSpPr txBox="1"/>
          <p:nvPr/>
        </p:nvSpPr>
        <p:spPr>
          <a:xfrm>
            <a:off x="9338304" y="6051584"/>
            <a:ext cx="1264577" cy="369332"/>
          </a:xfrm>
          <a:prstGeom prst="rect">
            <a:avLst/>
          </a:prstGeom>
          <a:noFill/>
        </p:spPr>
        <p:txBody>
          <a:bodyPr wrap="none" rtlCol="0">
            <a:spAutoFit/>
          </a:bodyPr>
          <a:lstStyle/>
          <a:p>
            <a:r>
              <a:rPr lang="en-US" dirty="0">
                <a:solidFill>
                  <a:schemeClr val="bg1"/>
                </a:solidFill>
              </a:rPr>
              <a:t>APA, 10.15</a:t>
            </a:r>
          </a:p>
        </p:txBody>
      </p:sp>
      <p:sp>
        <p:nvSpPr>
          <p:cNvPr id="6" name="TextBox 5">
            <a:extLst>
              <a:ext uri="{FF2B5EF4-FFF2-40B4-BE49-F238E27FC236}">
                <a16:creationId xmlns:a16="http://schemas.microsoft.com/office/drawing/2014/main" id="{733C2C50-38D6-AB4C-B335-E8EDCDE3F358}"/>
              </a:ext>
            </a:extLst>
          </p:cNvPr>
          <p:cNvSpPr txBox="1"/>
          <p:nvPr/>
        </p:nvSpPr>
        <p:spPr>
          <a:xfrm>
            <a:off x="11287156" y="435669"/>
            <a:ext cx="434734" cy="369332"/>
          </a:xfrm>
          <a:prstGeom prst="rect">
            <a:avLst/>
          </a:prstGeom>
          <a:noFill/>
        </p:spPr>
        <p:txBody>
          <a:bodyPr wrap="none" rtlCol="0">
            <a:spAutoFit/>
          </a:bodyPr>
          <a:lstStyle/>
          <a:p>
            <a:r>
              <a:rPr lang="en-US" dirty="0">
                <a:solidFill>
                  <a:schemeClr val="bg1"/>
                </a:solidFill>
              </a:rPr>
              <a:t>46</a:t>
            </a:r>
          </a:p>
        </p:txBody>
      </p:sp>
    </p:spTree>
    <p:extLst>
      <p:ext uri="{BB962C8B-B14F-4D97-AF65-F5344CB8AC3E}">
        <p14:creationId xmlns:p14="http://schemas.microsoft.com/office/powerpoint/2010/main" val="2151202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AD0D-4194-D04F-92E2-D40BD2F6FD67}"/>
              </a:ext>
            </a:extLst>
          </p:cNvPr>
          <p:cNvSpPr>
            <a:spLocks noGrp="1"/>
          </p:cNvSpPr>
          <p:nvPr>
            <p:ph type="title"/>
          </p:nvPr>
        </p:nvSpPr>
        <p:spPr/>
        <p:txBody>
          <a:bodyPr>
            <a:normAutofit/>
          </a:bodyPr>
          <a:lstStyle/>
          <a:p>
            <a:r>
              <a:rPr lang="en-US" b="1" dirty="0"/>
              <a:t>Generative Ai</a:t>
            </a:r>
          </a:p>
        </p:txBody>
      </p:sp>
      <p:sp>
        <p:nvSpPr>
          <p:cNvPr id="5" name="Rectangle 4">
            <a:extLst>
              <a:ext uri="{FF2B5EF4-FFF2-40B4-BE49-F238E27FC236}">
                <a16:creationId xmlns:a16="http://schemas.microsoft.com/office/drawing/2014/main" id="{AEBCB0B8-378D-C44C-8586-30A45702C682}"/>
              </a:ext>
              <a:ext uri="{C183D7F6-B498-43B3-948B-1728B52AA6E4}">
                <adec:decorative xmlns:adec="http://schemas.microsoft.com/office/drawing/2017/decorative" val="1"/>
              </a:ext>
            </a:extLst>
          </p:cNvPr>
          <p:cNvSpPr/>
          <p:nvPr/>
        </p:nvSpPr>
        <p:spPr>
          <a:xfrm>
            <a:off x="274379" y="2653553"/>
            <a:ext cx="7382671" cy="39175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8D10BC-CEAF-D247-86CE-6BC057B42A4B}"/>
              </a:ext>
            </a:extLst>
          </p:cNvPr>
          <p:cNvSpPr txBox="1"/>
          <p:nvPr/>
        </p:nvSpPr>
        <p:spPr>
          <a:xfrm>
            <a:off x="335345" y="2579067"/>
            <a:ext cx="7579894" cy="4585871"/>
          </a:xfrm>
          <a:prstGeom prst="rect">
            <a:avLst/>
          </a:prstGeom>
          <a:noFill/>
        </p:spPr>
        <p:txBody>
          <a:bodyPr wrap="square" rtlCol="0">
            <a:spAutoFit/>
          </a:bodyPr>
          <a:lstStyle/>
          <a:p>
            <a:pPr>
              <a:lnSpc>
                <a:spcPct val="150000"/>
              </a:lnSpc>
            </a:pPr>
            <a:r>
              <a:rPr lang="en-US" sz="1400" b="1" dirty="0"/>
              <a:t>General AI Chat Citation</a:t>
            </a:r>
          </a:p>
          <a:p>
            <a:r>
              <a:rPr lang="en-US" sz="1400" dirty="0"/>
              <a:t>OpenAI. (2026). </a:t>
            </a:r>
            <a:r>
              <a:rPr lang="en-US" sz="1400" i="1" dirty="0"/>
              <a:t>ChatGPT</a:t>
            </a:r>
            <a:r>
              <a:rPr lang="en-US" sz="1400" dirty="0"/>
              <a:t> [Large language model]. https://chat.openai.com/</a:t>
            </a:r>
          </a:p>
          <a:p>
            <a:endParaRPr lang="en-US" sz="1400" dirty="0"/>
          </a:p>
          <a:p>
            <a:pPr marL="171450" indent="-171450">
              <a:buFont typeface="Arial" panose="020B0604020202020204" pitchFamily="34" charset="0"/>
              <a:buChar char="•"/>
            </a:pPr>
            <a:r>
              <a:rPr lang="en-US" sz="1400" dirty="0"/>
              <a:t>Parenthetical citation: (OpenAI, 2026)</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Narrative citation: OpenAI (2026) describes…</a:t>
            </a:r>
          </a:p>
          <a:p>
            <a:endParaRPr lang="en-US" sz="1400" dirty="0"/>
          </a:p>
          <a:p>
            <a:pPr>
              <a:lnSpc>
                <a:spcPct val="150000"/>
              </a:lnSpc>
            </a:pPr>
            <a:r>
              <a:rPr lang="en-US" sz="1400" b="1" dirty="0"/>
              <a:t>Specific AI Chat Citation</a:t>
            </a:r>
          </a:p>
          <a:p>
            <a:r>
              <a:rPr lang="en-US" sz="1400" dirty="0"/>
              <a:t>OpenAI. (2026, January 8). </a:t>
            </a:r>
            <a:r>
              <a:rPr lang="en-US" sz="1400" i="1" dirty="0"/>
              <a:t>Response to the prompt "In 200 words, describe the symbolism of</a:t>
            </a:r>
          </a:p>
          <a:p>
            <a:r>
              <a:rPr lang="en-US" sz="1400" i="1" dirty="0"/>
              <a:t>     the ruined statue in Ozymandias" </a:t>
            </a:r>
            <a:r>
              <a:rPr lang="en-US" sz="1400" dirty="0"/>
              <a:t>[Generative AI chat]. ChatGPT. https://chat.openai.com/</a:t>
            </a:r>
          </a:p>
          <a:p>
            <a:endParaRPr lang="en-US" sz="1400" dirty="0"/>
          </a:p>
          <a:p>
            <a:pPr marL="171450" indent="-171450">
              <a:buFont typeface="Arial" panose="020B0604020202020204" pitchFamily="34" charset="0"/>
              <a:buChar char="•"/>
            </a:pPr>
            <a:r>
              <a:rPr lang="en-US" sz="1400" dirty="0"/>
              <a:t>Parenthetical citation: (OpenAI, 2026)</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Narrative citation: When prompted with "In 200 words, describe the symbolism of the</a:t>
            </a:r>
          </a:p>
          <a:p>
            <a:r>
              <a:rPr lang="en-US" sz="1400" dirty="0"/>
              <a:t>                                 ruined statue in </a:t>
            </a:r>
            <a:r>
              <a:rPr lang="en-US" sz="1400" i="1" dirty="0"/>
              <a:t>Ozymandias</a:t>
            </a:r>
            <a:r>
              <a:rPr lang="en-US" sz="1400" dirty="0"/>
              <a:t>" ChatGPT stated that the ruined statue</a:t>
            </a:r>
          </a:p>
          <a:p>
            <a:r>
              <a:rPr lang="en-US" sz="1400" dirty="0"/>
              <a:t>                                 symbolizes "the passage of time and the inevitable loss of power</a:t>
            </a:r>
          </a:p>
          <a:p>
            <a:r>
              <a:rPr lang="en-US" sz="1400" dirty="0"/>
              <a:t>                                 associated with it" (OpenAI, 2026).</a:t>
            </a:r>
            <a:endParaRPr lang="en-US" sz="1600" dirty="0"/>
          </a:p>
          <a:p>
            <a:pPr marL="171450" indent="-171450">
              <a:buFont typeface="Arial" panose="020B0604020202020204" pitchFamily="34" charset="0"/>
              <a:buChar char="•"/>
            </a:pPr>
            <a:endParaRPr lang="en-US" sz="1400" dirty="0"/>
          </a:p>
          <a:p>
            <a:endParaRPr lang="en-US" sz="1200" dirty="0"/>
          </a:p>
          <a:p>
            <a:endParaRPr lang="en-US" sz="1400" dirty="0"/>
          </a:p>
        </p:txBody>
      </p:sp>
      <p:pic>
        <p:nvPicPr>
          <p:cNvPr id="11" name="Graphic 10" descr="OpenAI Logo.">
            <a:extLst>
              <a:ext uri="{FF2B5EF4-FFF2-40B4-BE49-F238E27FC236}">
                <a16:creationId xmlns:a16="http://schemas.microsoft.com/office/drawing/2014/main" id="{51B17971-1BA9-4318-B3EC-6C34145355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73428" y="1368810"/>
            <a:ext cx="3395471" cy="3395471"/>
          </a:xfrm>
          <a:prstGeom prst="rect">
            <a:avLst/>
          </a:prstGeom>
        </p:spPr>
      </p:pic>
      <p:sp>
        <p:nvSpPr>
          <p:cNvPr id="8" name="TextBox 7">
            <a:extLst>
              <a:ext uri="{FF2B5EF4-FFF2-40B4-BE49-F238E27FC236}">
                <a16:creationId xmlns:a16="http://schemas.microsoft.com/office/drawing/2014/main" id="{1BEE1FF7-4209-2B49-A872-FA9A7D553F08}"/>
              </a:ext>
            </a:extLst>
          </p:cNvPr>
          <p:cNvSpPr txBox="1"/>
          <p:nvPr/>
        </p:nvSpPr>
        <p:spPr>
          <a:xfrm>
            <a:off x="7763435" y="5360928"/>
            <a:ext cx="4504206" cy="1323439"/>
          </a:xfrm>
          <a:prstGeom prst="rect">
            <a:avLst/>
          </a:prstGeom>
          <a:noFill/>
        </p:spPr>
        <p:txBody>
          <a:bodyPr wrap="square" rtlCol="0">
            <a:spAutoFit/>
          </a:bodyPr>
          <a:lstStyle/>
          <a:p>
            <a:r>
              <a:rPr lang="en-US" sz="1600" dirty="0">
                <a:solidFill>
                  <a:schemeClr val="bg1"/>
                </a:solidFill>
              </a:rPr>
              <a:t>https://apastyle.apa.org/blog/how-to-cite-chatgpt</a:t>
            </a:r>
          </a:p>
          <a:p>
            <a:endParaRPr lang="en-US" sz="1600" dirty="0">
              <a:solidFill>
                <a:schemeClr val="bg1"/>
              </a:solidFill>
            </a:endParaRPr>
          </a:p>
          <a:p>
            <a:r>
              <a:rPr lang="en-US" sz="1600" dirty="0">
                <a:solidFill>
                  <a:schemeClr val="bg1"/>
                </a:solidFill>
              </a:rPr>
              <a:t>https://apastyle.apa.org/blog/cite-generative-ai-references</a:t>
            </a:r>
          </a:p>
        </p:txBody>
      </p:sp>
      <p:sp>
        <p:nvSpPr>
          <p:cNvPr id="7" name="TextBox 6">
            <a:extLst>
              <a:ext uri="{FF2B5EF4-FFF2-40B4-BE49-F238E27FC236}">
                <a16:creationId xmlns:a16="http://schemas.microsoft.com/office/drawing/2014/main" id="{12656770-3F8B-AB4B-9A6A-0DC0C72B9D62}"/>
              </a:ext>
            </a:extLst>
          </p:cNvPr>
          <p:cNvSpPr txBox="1"/>
          <p:nvPr/>
        </p:nvSpPr>
        <p:spPr>
          <a:xfrm>
            <a:off x="11134165" y="470648"/>
            <a:ext cx="434734" cy="369332"/>
          </a:xfrm>
          <a:prstGeom prst="rect">
            <a:avLst/>
          </a:prstGeom>
          <a:noFill/>
        </p:spPr>
        <p:txBody>
          <a:bodyPr wrap="none" rtlCol="0">
            <a:spAutoFit/>
          </a:bodyPr>
          <a:lstStyle/>
          <a:p>
            <a:r>
              <a:rPr lang="en-US" dirty="0">
                <a:solidFill>
                  <a:schemeClr val="bg1"/>
                </a:solidFill>
              </a:rPr>
              <a:t>47</a:t>
            </a:r>
          </a:p>
        </p:txBody>
      </p:sp>
    </p:spTree>
    <p:extLst>
      <p:ext uri="{BB962C8B-B14F-4D97-AF65-F5344CB8AC3E}">
        <p14:creationId xmlns:p14="http://schemas.microsoft.com/office/powerpoint/2010/main" val="96305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914400"/>
            <a:ext cx="5605272" cy="1572126"/>
          </a:xfrm>
        </p:spPr>
        <p:txBody>
          <a:bodyPr anchor="ctr" anchorCtr="0"/>
          <a:lstStyle/>
          <a:p>
            <a:r>
              <a:rPr lang="en-US" dirty="0"/>
              <a:t>Title Page </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57199" y="2588054"/>
            <a:ext cx="5202622" cy="4051171"/>
          </a:xfrm>
        </p:spPr>
        <p:txBody>
          <a:bodyPr/>
          <a:lstStyle/>
          <a:p>
            <a:pPr marL="285750" indent="-285750">
              <a:buFont typeface="Arial" panose="020B0604020202020204" pitchFamily="34" charset="0"/>
              <a:buChar char="•"/>
            </a:pPr>
            <a:r>
              <a:rPr lang="en-US" sz="2000" dirty="0"/>
              <a:t>APA distinguishes between professional papers and student papers. The title page shown here is an example for a student course paper.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Note the placement of the following: the page number, title, student’s name, institutional affiliation, course information, professor’s name, and date</a:t>
            </a:r>
            <a:r>
              <a:rPr lang="en-US" dirty="0"/>
              <a:t>. </a:t>
            </a:r>
          </a:p>
        </p:txBody>
      </p:sp>
      <p:pic>
        <p:nvPicPr>
          <p:cNvPr id="7" name="Picture 6" descr="A screenshot of an APA title page.">
            <a:extLst>
              <a:ext uri="{FF2B5EF4-FFF2-40B4-BE49-F238E27FC236}">
                <a16:creationId xmlns:a16="http://schemas.microsoft.com/office/drawing/2014/main" id="{BC5E8F56-19A8-4809-8179-BBA364EC6EC4}"/>
              </a:ext>
            </a:extLst>
          </p:cNvPr>
          <p:cNvPicPr>
            <a:picLocks noChangeAspect="1"/>
          </p:cNvPicPr>
          <p:nvPr/>
        </p:nvPicPr>
        <p:blipFill>
          <a:blip r:embed="rId2"/>
          <a:stretch>
            <a:fillRect/>
          </a:stretch>
        </p:blipFill>
        <p:spPr>
          <a:xfrm>
            <a:off x="5777264" y="914400"/>
            <a:ext cx="6012540" cy="5154705"/>
          </a:xfrm>
          <a:prstGeom prst="rect">
            <a:avLst/>
          </a:prstGeom>
        </p:spPr>
      </p:pic>
      <p:sp>
        <p:nvSpPr>
          <p:cNvPr id="5" name="TextBox 4">
            <a:extLst>
              <a:ext uri="{FF2B5EF4-FFF2-40B4-BE49-F238E27FC236}">
                <a16:creationId xmlns:a16="http://schemas.microsoft.com/office/drawing/2014/main" id="{962D2D3F-C699-B448-8F08-2F99220807CD}"/>
              </a:ext>
            </a:extLst>
          </p:cNvPr>
          <p:cNvSpPr txBox="1"/>
          <p:nvPr/>
        </p:nvSpPr>
        <p:spPr>
          <a:xfrm>
            <a:off x="10105697" y="6195848"/>
            <a:ext cx="1008609" cy="369332"/>
          </a:xfrm>
          <a:prstGeom prst="rect">
            <a:avLst/>
          </a:prstGeom>
          <a:noFill/>
        </p:spPr>
        <p:txBody>
          <a:bodyPr wrap="none" rtlCol="0">
            <a:spAutoFit/>
          </a:bodyPr>
          <a:lstStyle/>
          <a:p>
            <a:r>
              <a:rPr lang="en-US" dirty="0">
                <a:solidFill>
                  <a:schemeClr val="bg1"/>
                </a:solidFill>
              </a:rPr>
              <a:t>APA, 2.2</a:t>
            </a:r>
          </a:p>
        </p:txBody>
      </p:sp>
      <p:sp>
        <p:nvSpPr>
          <p:cNvPr id="6" name="TextBox 5">
            <a:extLst>
              <a:ext uri="{FF2B5EF4-FFF2-40B4-BE49-F238E27FC236}">
                <a16:creationId xmlns:a16="http://schemas.microsoft.com/office/drawing/2014/main" id="{E873B39D-DE77-2E4C-9A77-F28D871C305E}"/>
              </a:ext>
            </a:extLst>
          </p:cNvPr>
          <p:cNvSpPr txBox="1"/>
          <p:nvPr/>
        </p:nvSpPr>
        <p:spPr>
          <a:xfrm>
            <a:off x="11287156" y="435669"/>
            <a:ext cx="309700" cy="369332"/>
          </a:xfrm>
          <a:prstGeom prst="rect">
            <a:avLst/>
          </a:prstGeom>
          <a:noFill/>
        </p:spPr>
        <p:txBody>
          <a:bodyPr wrap="none" rtlCol="0">
            <a:spAutoFit/>
          </a:bodyPr>
          <a:lstStyle/>
          <a:p>
            <a:r>
              <a:rPr lang="en-US" dirty="0">
                <a:solidFill>
                  <a:schemeClr val="bg1"/>
                </a:solidFill>
              </a:rPr>
              <a:t>5</a:t>
            </a:r>
          </a:p>
        </p:txBody>
      </p:sp>
    </p:spTree>
    <p:extLst>
      <p:ext uri="{BB962C8B-B14F-4D97-AF65-F5344CB8AC3E}">
        <p14:creationId xmlns:p14="http://schemas.microsoft.com/office/powerpoint/2010/main" val="164613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p:txBody>
          <a:bodyPr>
            <a:normAutofit/>
          </a:bodyPr>
          <a:lstStyle/>
          <a:p>
            <a:r>
              <a:rPr lang="en-US" dirty="0"/>
              <a:t>In-text (Parenthetical) citations</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301298" y="2585160"/>
            <a:ext cx="6174829" cy="3899338"/>
          </a:xfrm>
        </p:spPr>
        <p:txBody>
          <a:bodyPr/>
          <a:lstStyle/>
          <a:p>
            <a:pPr marL="285750" indent="-285750">
              <a:buFont typeface="Arial" panose="020B0604020202020204" pitchFamily="34" charset="0"/>
              <a:buChar char="•"/>
            </a:pPr>
            <a:r>
              <a:rPr lang="en-US" dirty="0"/>
              <a:t>APA parenthetical citations pair author last names with years of publication to enable readers to match that content to the source in the alphabetized reference list.</a:t>
            </a:r>
          </a:p>
          <a:p>
            <a:pPr>
              <a:lnSpc>
                <a:spcPct val="100000"/>
              </a:lnSpc>
            </a:pPr>
            <a:r>
              <a:rPr lang="en-US" dirty="0"/>
              <a:t> </a:t>
            </a:r>
          </a:p>
          <a:p>
            <a:pPr marL="285750" indent="-285750">
              <a:buFont typeface="Arial" panose="020B0604020202020204" pitchFamily="34" charset="0"/>
              <a:buChar char="•"/>
            </a:pPr>
            <a:r>
              <a:rPr lang="en-US" dirty="0"/>
              <a:t>Cite in-text all material that you quote, paraphrase, or summarize.</a:t>
            </a:r>
          </a:p>
          <a:p>
            <a:pPr>
              <a:lnSpc>
                <a:spcPct val="100000"/>
              </a:lnSpc>
            </a:pPr>
            <a:endParaRPr lang="en-US" dirty="0"/>
          </a:p>
          <a:p>
            <a:pPr marL="285750" indent="-285750">
              <a:buFont typeface="Arial" panose="020B0604020202020204" pitchFamily="34" charset="0"/>
              <a:buChar char="•"/>
            </a:pPr>
            <a:r>
              <a:rPr lang="en-US" dirty="0"/>
              <a:t>Each source cited in-text must also appear in the reference list at the end of the paper.</a:t>
            </a:r>
          </a:p>
          <a:p>
            <a:pPr>
              <a:lnSpc>
                <a:spcPct val="100000"/>
              </a:lnSpc>
            </a:pPr>
            <a:endParaRPr lang="en-US" dirty="0"/>
          </a:p>
          <a:p>
            <a:pPr marL="285750" indent="-285750">
              <a:buFont typeface="Arial" panose="020B0604020202020204" pitchFamily="34" charset="0"/>
              <a:buChar char="•"/>
            </a:pPr>
            <a:r>
              <a:rPr lang="en-US" dirty="0"/>
              <a:t>Include page numbers only when quoting directly.</a:t>
            </a:r>
          </a:p>
        </p:txBody>
      </p:sp>
      <p:sp>
        <p:nvSpPr>
          <p:cNvPr id="6" name="Rounded Rectangle 5">
            <a:extLst>
              <a:ext uri="{FF2B5EF4-FFF2-40B4-BE49-F238E27FC236}">
                <a16:creationId xmlns:a16="http://schemas.microsoft.com/office/drawing/2014/main" id="{5C5A8A36-665D-A04E-9D1E-94F257432300}"/>
              </a:ext>
            </a:extLst>
          </p:cNvPr>
          <p:cNvSpPr/>
          <p:nvPr/>
        </p:nvSpPr>
        <p:spPr>
          <a:xfrm>
            <a:off x="7474152" y="733259"/>
            <a:ext cx="4061255" cy="5251621"/>
          </a:xfrm>
          <a:prstGeom prst="roundRect">
            <a:avLst/>
          </a:prstGeom>
          <a:solidFill>
            <a:schemeClr val="accent5">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Sevoflurane efficacy is contingent on many variables (Smith, 2008).</a:t>
            </a: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(Smith &amp; Jones, 2009)</a:t>
            </a:r>
          </a:p>
          <a:p>
            <a:pPr algn="ctr"/>
            <a:endParaRPr lang="en-US" dirty="0">
              <a:solidFill>
                <a:schemeClr val="tx1"/>
              </a:solidFill>
            </a:endParaRPr>
          </a:p>
          <a:p>
            <a:pPr algn="ctr"/>
            <a:r>
              <a:rPr lang="en-US" dirty="0">
                <a:solidFill>
                  <a:schemeClr val="tx1"/>
                </a:solidFill>
              </a:rPr>
              <a:t>(Fields et al., 2012)</a:t>
            </a:r>
          </a:p>
          <a:p>
            <a:pPr algn="ctr"/>
            <a:endParaRPr lang="en-US" dirty="0">
              <a:solidFill>
                <a:schemeClr val="tx1"/>
              </a:solidFill>
            </a:endParaRPr>
          </a:p>
          <a:p>
            <a:pPr algn="ctr"/>
            <a:r>
              <a:rPr lang="en-US" dirty="0">
                <a:solidFill>
                  <a:schemeClr val="tx1"/>
                </a:solidFill>
              </a:rPr>
              <a:t>(Jacobs, 2022, p. 17)</a:t>
            </a:r>
          </a:p>
        </p:txBody>
      </p:sp>
      <p:cxnSp>
        <p:nvCxnSpPr>
          <p:cNvPr id="11" name="Straight Arrow Connector 10">
            <a:extLst>
              <a:ext uri="{FF2B5EF4-FFF2-40B4-BE49-F238E27FC236}">
                <a16:creationId xmlns:a16="http://schemas.microsoft.com/office/drawing/2014/main" id="{F4343A8C-5E6A-4E46-999A-E66FC60C9EE4}"/>
              </a:ext>
              <a:ext uri="{C183D7F6-B498-43B3-948B-1728B52AA6E4}">
                <adec:decorative xmlns:adec="http://schemas.microsoft.com/office/drawing/2017/decorative" val="1"/>
              </a:ext>
            </a:extLst>
          </p:cNvPr>
          <p:cNvCxnSpPr>
            <a:cxnSpLocks/>
          </p:cNvCxnSpPr>
          <p:nvPr/>
        </p:nvCxnSpPr>
        <p:spPr>
          <a:xfrm flipV="1">
            <a:off x="6430180" y="4656084"/>
            <a:ext cx="2795801" cy="1287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009060-07FC-654A-BE86-D5FB784DFC62}"/>
              </a:ext>
              <a:ext uri="{C183D7F6-B498-43B3-948B-1728B52AA6E4}">
                <adec:decorative xmlns:adec="http://schemas.microsoft.com/office/drawing/2017/decorative" val="1"/>
              </a:ext>
            </a:extLst>
          </p:cNvPr>
          <p:cNvCxnSpPr>
            <a:cxnSpLocks/>
          </p:cNvCxnSpPr>
          <p:nvPr/>
        </p:nvCxnSpPr>
        <p:spPr>
          <a:xfrm flipV="1">
            <a:off x="6476127" y="3493541"/>
            <a:ext cx="2764363" cy="468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F82E50-B726-6F4F-9E58-900087FA401D}"/>
              </a:ext>
            </a:extLst>
          </p:cNvPr>
          <p:cNvSpPr txBox="1"/>
          <p:nvPr/>
        </p:nvSpPr>
        <p:spPr>
          <a:xfrm>
            <a:off x="10105697" y="6195848"/>
            <a:ext cx="1657313" cy="369332"/>
          </a:xfrm>
          <a:prstGeom prst="rect">
            <a:avLst/>
          </a:prstGeom>
          <a:noFill/>
        </p:spPr>
        <p:txBody>
          <a:bodyPr wrap="none" rtlCol="0">
            <a:spAutoFit/>
          </a:bodyPr>
          <a:lstStyle/>
          <a:p>
            <a:r>
              <a:rPr lang="en-US" dirty="0">
                <a:solidFill>
                  <a:schemeClr val="bg1"/>
                </a:solidFill>
              </a:rPr>
              <a:t>APA, 8.10-8.36</a:t>
            </a:r>
          </a:p>
        </p:txBody>
      </p:sp>
      <p:sp>
        <p:nvSpPr>
          <p:cNvPr id="8" name="TextBox 7">
            <a:extLst>
              <a:ext uri="{FF2B5EF4-FFF2-40B4-BE49-F238E27FC236}">
                <a16:creationId xmlns:a16="http://schemas.microsoft.com/office/drawing/2014/main" id="{AB1C3518-F85B-6C41-94FE-566C2145A6E8}"/>
              </a:ext>
            </a:extLst>
          </p:cNvPr>
          <p:cNvSpPr txBox="1"/>
          <p:nvPr/>
        </p:nvSpPr>
        <p:spPr>
          <a:xfrm>
            <a:off x="11287156" y="435669"/>
            <a:ext cx="309700" cy="369332"/>
          </a:xfrm>
          <a:prstGeom prst="rect">
            <a:avLst/>
          </a:prstGeom>
          <a:noFill/>
        </p:spPr>
        <p:txBody>
          <a:bodyPr wrap="none" rtlCol="0">
            <a:spAutoFit/>
          </a:bodyPr>
          <a:lstStyle/>
          <a:p>
            <a:r>
              <a:rPr lang="en-US" dirty="0">
                <a:solidFill>
                  <a:schemeClr val="bg1"/>
                </a:solidFill>
              </a:rPr>
              <a:t>6</a:t>
            </a:r>
          </a:p>
        </p:txBody>
      </p:sp>
    </p:spTree>
    <p:extLst>
      <p:ext uri="{BB962C8B-B14F-4D97-AF65-F5344CB8AC3E}">
        <p14:creationId xmlns:p14="http://schemas.microsoft.com/office/powerpoint/2010/main" val="278849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1E93-A235-384B-956F-50977017C928}"/>
              </a:ext>
            </a:extLst>
          </p:cNvPr>
          <p:cNvSpPr>
            <a:spLocks noGrp="1"/>
          </p:cNvSpPr>
          <p:nvPr>
            <p:ph type="title"/>
          </p:nvPr>
        </p:nvSpPr>
        <p:spPr>
          <a:xfrm>
            <a:off x="387756" y="914400"/>
            <a:ext cx="5605272" cy="1572126"/>
          </a:xfrm>
        </p:spPr>
        <p:txBody>
          <a:bodyPr/>
          <a:lstStyle/>
          <a:p>
            <a:r>
              <a:rPr lang="en-US" dirty="0"/>
              <a:t>NARRATIVE CITATIONS</a:t>
            </a:r>
          </a:p>
        </p:txBody>
      </p:sp>
      <p:sp>
        <p:nvSpPr>
          <p:cNvPr id="3" name="Text Placeholder 2">
            <a:extLst>
              <a:ext uri="{FF2B5EF4-FFF2-40B4-BE49-F238E27FC236}">
                <a16:creationId xmlns:a16="http://schemas.microsoft.com/office/drawing/2014/main" id="{EBD0C4DB-C03E-6648-9216-BDADA3F32578}"/>
              </a:ext>
            </a:extLst>
          </p:cNvPr>
          <p:cNvSpPr>
            <a:spLocks noGrp="1"/>
          </p:cNvSpPr>
          <p:nvPr>
            <p:ph type="body" sz="quarter" idx="14"/>
          </p:nvPr>
        </p:nvSpPr>
        <p:spPr>
          <a:xfrm>
            <a:off x="464820" y="2811686"/>
            <a:ext cx="4946904" cy="2871216"/>
          </a:xfrm>
        </p:spPr>
        <p:txBody>
          <a:bodyPr/>
          <a:lstStyle/>
          <a:p>
            <a:r>
              <a:rPr lang="en-US" dirty="0"/>
              <a:t>Narrative citations incorporate author names and publication years into the fabric of sentences.</a:t>
            </a:r>
          </a:p>
        </p:txBody>
      </p:sp>
      <p:sp>
        <p:nvSpPr>
          <p:cNvPr id="6" name="Rounded Rectangle 5">
            <a:extLst>
              <a:ext uri="{FF2B5EF4-FFF2-40B4-BE49-F238E27FC236}">
                <a16:creationId xmlns:a16="http://schemas.microsoft.com/office/drawing/2014/main" id="{D61334CB-AD79-9F49-AC51-7FED1169BEF2}"/>
              </a:ext>
              <a:ext uri="{C183D7F6-B498-43B3-948B-1728B52AA6E4}">
                <adec:decorative xmlns:adec="http://schemas.microsoft.com/office/drawing/2017/decorative" val="1"/>
              </a:ext>
            </a:extLst>
          </p:cNvPr>
          <p:cNvSpPr/>
          <p:nvPr/>
        </p:nvSpPr>
        <p:spPr>
          <a:xfrm>
            <a:off x="884926" y="4247294"/>
            <a:ext cx="9774195" cy="2014151"/>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CC72C56-93C0-AA43-95FE-2BD65EF747F8}"/>
              </a:ext>
            </a:extLst>
          </p:cNvPr>
          <p:cNvSpPr txBox="1"/>
          <p:nvPr/>
        </p:nvSpPr>
        <p:spPr>
          <a:xfrm>
            <a:off x="1311875" y="4626159"/>
            <a:ext cx="9156357" cy="1661993"/>
          </a:xfrm>
          <a:prstGeom prst="rect">
            <a:avLst/>
          </a:prstGeom>
          <a:noFill/>
        </p:spPr>
        <p:txBody>
          <a:bodyPr wrap="square" rtlCol="0">
            <a:spAutoFit/>
          </a:bodyPr>
          <a:lstStyle/>
          <a:p>
            <a:r>
              <a:rPr lang="en-US" sz="2800" dirty="0"/>
              <a:t>Hossain (2012) first linked open-source data platforms such as </a:t>
            </a:r>
            <a:r>
              <a:rPr lang="en-US" sz="2800" i="1" dirty="0"/>
              <a:t>Wikipedia</a:t>
            </a:r>
            <a:r>
              <a:rPr lang="en-US" sz="2800" dirty="0"/>
              <a:t> to C.G. Jung’s idea of a collective unconscious. </a:t>
            </a:r>
          </a:p>
          <a:p>
            <a:endParaRPr lang="en-US" dirty="0"/>
          </a:p>
        </p:txBody>
      </p:sp>
      <p:pic>
        <p:nvPicPr>
          <p:cNvPr id="9" name="Picture 8" descr="Close-up of bookshelves in a public library.">
            <a:extLst>
              <a:ext uri="{FF2B5EF4-FFF2-40B4-BE49-F238E27FC236}">
                <a16:creationId xmlns:a16="http://schemas.microsoft.com/office/drawing/2014/main" id="{5BBD5F73-1D91-4140-80D5-279DB44ED1A5}"/>
              </a:ext>
            </a:extLst>
          </p:cNvPr>
          <p:cNvPicPr>
            <a:picLocks noChangeAspect="1"/>
          </p:cNvPicPr>
          <p:nvPr/>
        </p:nvPicPr>
        <p:blipFill>
          <a:blip r:embed="rId2"/>
          <a:stretch>
            <a:fillRect/>
          </a:stretch>
        </p:blipFill>
        <p:spPr>
          <a:xfrm>
            <a:off x="7299960" y="828654"/>
            <a:ext cx="4127085" cy="3159986"/>
          </a:xfrm>
          <a:prstGeom prst="rect">
            <a:avLst/>
          </a:prstGeom>
        </p:spPr>
      </p:pic>
      <p:sp>
        <p:nvSpPr>
          <p:cNvPr id="8" name="TextBox 7">
            <a:extLst>
              <a:ext uri="{FF2B5EF4-FFF2-40B4-BE49-F238E27FC236}">
                <a16:creationId xmlns:a16="http://schemas.microsoft.com/office/drawing/2014/main" id="{C78F3D31-E88B-6143-8C65-243A508A986D}"/>
              </a:ext>
            </a:extLst>
          </p:cNvPr>
          <p:cNvSpPr txBox="1"/>
          <p:nvPr/>
        </p:nvSpPr>
        <p:spPr>
          <a:xfrm>
            <a:off x="10468161" y="6113020"/>
            <a:ext cx="1133644" cy="369332"/>
          </a:xfrm>
          <a:prstGeom prst="rect">
            <a:avLst/>
          </a:prstGeom>
          <a:noFill/>
        </p:spPr>
        <p:txBody>
          <a:bodyPr wrap="none" rtlCol="0">
            <a:spAutoFit/>
          </a:bodyPr>
          <a:lstStyle/>
          <a:p>
            <a:r>
              <a:rPr lang="en-US" dirty="0">
                <a:solidFill>
                  <a:schemeClr val="bg1"/>
                </a:solidFill>
              </a:rPr>
              <a:t>APA, 8.11</a:t>
            </a:r>
          </a:p>
        </p:txBody>
      </p:sp>
      <p:sp>
        <p:nvSpPr>
          <p:cNvPr id="10" name="TextBox 9">
            <a:extLst>
              <a:ext uri="{FF2B5EF4-FFF2-40B4-BE49-F238E27FC236}">
                <a16:creationId xmlns:a16="http://schemas.microsoft.com/office/drawing/2014/main" id="{87AE6ACD-36FE-1F4D-A0F1-6A26BD43E001}"/>
              </a:ext>
            </a:extLst>
          </p:cNvPr>
          <p:cNvSpPr txBox="1"/>
          <p:nvPr/>
        </p:nvSpPr>
        <p:spPr>
          <a:xfrm>
            <a:off x="11287156" y="435669"/>
            <a:ext cx="309700" cy="369332"/>
          </a:xfrm>
          <a:prstGeom prst="rect">
            <a:avLst/>
          </a:prstGeom>
          <a:noFill/>
        </p:spPr>
        <p:txBody>
          <a:bodyPr wrap="none" rtlCol="0">
            <a:spAutoFit/>
          </a:bodyPr>
          <a:lstStyle/>
          <a:p>
            <a:r>
              <a:rPr lang="en-US" dirty="0">
                <a:solidFill>
                  <a:schemeClr val="bg1"/>
                </a:solidFill>
              </a:rPr>
              <a:t>7</a:t>
            </a:r>
          </a:p>
        </p:txBody>
      </p:sp>
    </p:spTree>
    <p:extLst>
      <p:ext uri="{BB962C8B-B14F-4D97-AF65-F5344CB8AC3E}">
        <p14:creationId xmlns:p14="http://schemas.microsoft.com/office/powerpoint/2010/main" val="229384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85E1-BB89-4FF8-83DF-2F1A735654CD}"/>
              </a:ext>
            </a:extLst>
          </p:cNvPr>
          <p:cNvSpPr>
            <a:spLocks noGrp="1"/>
          </p:cNvSpPr>
          <p:nvPr>
            <p:ph type="title"/>
          </p:nvPr>
        </p:nvSpPr>
        <p:spPr/>
        <p:txBody>
          <a:bodyPr/>
          <a:lstStyle/>
          <a:p>
            <a:r>
              <a:rPr kumimoji="0" lang="en-US" sz="4400" b="1" i="0" u="none" strike="noStrike" kern="1200" cap="all" spc="0" normalizeH="0" baseline="0" noProof="0" dirty="0">
                <a:ln>
                  <a:noFill/>
                </a:ln>
                <a:effectLst/>
                <a:uLnTx/>
                <a:uFillTx/>
                <a:latin typeface="Segoe UI Light"/>
                <a:ea typeface="+mj-ea"/>
                <a:cs typeface="+mj-cs"/>
              </a:rPr>
              <a:t>exceptions in citations</a:t>
            </a:r>
            <a:endParaRPr lang="en-US" dirty="0"/>
          </a:p>
        </p:txBody>
      </p:sp>
      <p:sp>
        <p:nvSpPr>
          <p:cNvPr id="5" name="Text Placeholder 2">
            <a:extLst>
              <a:ext uri="{FF2B5EF4-FFF2-40B4-BE49-F238E27FC236}">
                <a16:creationId xmlns:a16="http://schemas.microsoft.com/office/drawing/2014/main" id="{7308634A-94B6-4B12-8877-3096FB795F28}"/>
              </a:ext>
            </a:extLst>
          </p:cNvPr>
          <p:cNvSpPr>
            <a:spLocks noGrp="1"/>
          </p:cNvSpPr>
          <p:nvPr>
            <p:ph type="body" sz="quarter" idx="14"/>
          </p:nvPr>
        </p:nvSpPr>
        <p:spPr>
          <a:xfrm>
            <a:off x="457200" y="3071813"/>
            <a:ext cx="4946650" cy="2871787"/>
          </a:xfrm>
        </p:spPr>
        <p:txBody>
          <a:bodyPr vert="horz" lIns="91440" tIns="45720" rIns="91440" bIns="45720" rtlCol="0">
            <a:normAutofit/>
          </a:bodyPr>
          <a:lstStyle/>
          <a:p>
            <a:pPr marL="285750" lvl="0" indent="-285750">
              <a:lnSpc>
                <a:spcPct val="90000"/>
              </a:lnSpc>
              <a:spcAft>
                <a:spcPts val="600"/>
              </a:spcAft>
              <a:buFont typeface="Arial" panose="020B0604020202020204" pitchFamily="34" charset="0"/>
              <a:buChar char="•"/>
            </a:pPr>
            <a:r>
              <a:rPr lang="en-US" dirty="0"/>
              <a:t>If an online source is not paginated, use paragraph numbers, or direct readers to the source by its title.</a:t>
            </a:r>
          </a:p>
          <a:p>
            <a:pPr lvl="0">
              <a:lnSpc>
                <a:spcPct val="90000"/>
              </a:lnSpc>
              <a:spcAft>
                <a:spcPts val="600"/>
              </a:spcAft>
            </a:pPr>
            <a:endParaRPr lang="en-US" dirty="0"/>
          </a:p>
          <a:p>
            <a:pPr marL="285750" lvl="0" indent="-285750">
              <a:lnSpc>
                <a:spcPct val="90000"/>
              </a:lnSpc>
              <a:spcAft>
                <a:spcPts val="600"/>
              </a:spcAft>
              <a:buFont typeface="Arial" panose="020B0604020202020204" pitchFamily="34" charset="0"/>
              <a:buChar char="•"/>
            </a:pPr>
            <a:r>
              <a:rPr lang="en-US" dirty="0"/>
              <a:t>If a source does not have a date, use “no date.”</a:t>
            </a:r>
          </a:p>
        </p:txBody>
      </p:sp>
      <p:sp>
        <p:nvSpPr>
          <p:cNvPr id="6" name="Rounded Rectangle 3">
            <a:extLst>
              <a:ext uri="{FF2B5EF4-FFF2-40B4-BE49-F238E27FC236}">
                <a16:creationId xmlns:a16="http://schemas.microsoft.com/office/drawing/2014/main" id="{0C1F2753-F419-4D3C-A360-4A51DA3B09A1}"/>
              </a:ext>
              <a:ext uri="{C183D7F6-B498-43B3-948B-1728B52AA6E4}">
                <adec:decorative xmlns:adec="http://schemas.microsoft.com/office/drawing/2017/decorative" val="1"/>
              </a:ext>
            </a:extLst>
          </p:cNvPr>
          <p:cNvSpPr/>
          <p:nvPr/>
        </p:nvSpPr>
        <p:spPr>
          <a:xfrm>
            <a:off x="7483481" y="1245838"/>
            <a:ext cx="4349931" cy="48007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rshall, para. 13)&#10;&#10;(Marshall, 2016, &quot;Tort Reform&quot;).&#10;&#10;(Marshall, n.d.).">
            <a:extLst>
              <a:ext uri="{FF2B5EF4-FFF2-40B4-BE49-F238E27FC236}">
                <a16:creationId xmlns:a16="http://schemas.microsoft.com/office/drawing/2014/main" id="{1F6742FD-4EDA-479D-8ACD-721293F0E550}"/>
              </a:ext>
            </a:extLst>
          </p:cNvPr>
          <p:cNvPicPr>
            <a:picLocks noChangeAspect="1"/>
          </p:cNvPicPr>
          <p:nvPr/>
        </p:nvPicPr>
        <p:blipFill>
          <a:blip r:embed="rId2"/>
          <a:stretch>
            <a:fillRect/>
          </a:stretch>
        </p:blipFill>
        <p:spPr>
          <a:xfrm>
            <a:off x="7937596" y="2420673"/>
            <a:ext cx="3441700" cy="2451100"/>
          </a:xfrm>
          <a:prstGeom prst="rect">
            <a:avLst/>
          </a:prstGeom>
          <a:effectLst>
            <a:softEdge rad="127000"/>
          </a:effectLst>
        </p:spPr>
      </p:pic>
      <p:sp>
        <p:nvSpPr>
          <p:cNvPr id="8" name="TextBox 7">
            <a:extLst>
              <a:ext uri="{FF2B5EF4-FFF2-40B4-BE49-F238E27FC236}">
                <a16:creationId xmlns:a16="http://schemas.microsoft.com/office/drawing/2014/main" id="{95A6E211-6227-48AF-AC95-0F2E1903E819}"/>
              </a:ext>
            </a:extLst>
          </p:cNvPr>
          <p:cNvSpPr txBox="1"/>
          <p:nvPr/>
        </p:nvSpPr>
        <p:spPr>
          <a:xfrm>
            <a:off x="10105697" y="6195848"/>
            <a:ext cx="1139543" cy="369332"/>
          </a:xfrm>
          <a:prstGeom prst="rect">
            <a:avLst/>
          </a:prstGeom>
          <a:noFill/>
        </p:spPr>
        <p:txBody>
          <a:bodyPr wrap="none" rtlCol="0">
            <a:spAutoFit/>
          </a:bodyPr>
          <a:lstStyle/>
          <a:p>
            <a:r>
              <a:rPr lang="en-US" dirty="0">
                <a:solidFill>
                  <a:schemeClr val="bg1"/>
                </a:solidFill>
              </a:rPr>
              <a:t>APA, 9.17</a:t>
            </a:r>
          </a:p>
        </p:txBody>
      </p:sp>
      <p:sp>
        <p:nvSpPr>
          <p:cNvPr id="9" name="TextBox 8">
            <a:extLst>
              <a:ext uri="{FF2B5EF4-FFF2-40B4-BE49-F238E27FC236}">
                <a16:creationId xmlns:a16="http://schemas.microsoft.com/office/drawing/2014/main" id="{A02974BA-EBDA-44B1-B927-8C38D2A205B4}"/>
              </a:ext>
            </a:extLst>
          </p:cNvPr>
          <p:cNvSpPr txBox="1"/>
          <p:nvPr/>
        </p:nvSpPr>
        <p:spPr>
          <a:xfrm>
            <a:off x="11245240" y="442059"/>
            <a:ext cx="346125"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296938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28E7-B2BF-C544-9689-A1BB8FD8AE9E}"/>
              </a:ext>
            </a:extLst>
          </p:cNvPr>
          <p:cNvSpPr>
            <a:spLocks noGrp="1"/>
          </p:cNvSpPr>
          <p:nvPr>
            <p:ph type="title"/>
          </p:nvPr>
        </p:nvSpPr>
        <p:spPr/>
        <p:txBody>
          <a:bodyPr/>
          <a:lstStyle/>
          <a:p>
            <a:r>
              <a:rPr lang="en-US" dirty="0"/>
              <a:t>quotations</a:t>
            </a:r>
          </a:p>
        </p:txBody>
      </p:sp>
      <p:sp>
        <p:nvSpPr>
          <p:cNvPr id="3" name="Text Placeholder 2">
            <a:extLst>
              <a:ext uri="{FF2B5EF4-FFF2-40B4-BE49-F238E27FC236}">
                <a16:creationId xmlns:a16="http://schemas.microsoft.com/office/drawing/2014/main" id="{8F2578CB-41AD-F34C-9565-C64A7D790B6A}"/>
              </a:ext>
            </a:extLst>
          </p:cNvPr>
          <p:cNvSpPr>
            <a:spLocks noGrp="1"/>
          </p:cNvSpPr>
          <p:nvPr>
            <p:ph type="body" sz="quarter" idx="14"/>
          </p:nvPr>
        </p:nvSpPr>
        <p:spPr>
          <a:xfrm>
            <a:off x="350026" y="2801408"/>
            <a:ext cx="5263278" cy="3574677"/>
          </a:xfrm>
        </p:spPr>
        <p:txBody>
          <a:bodyPr/>
          <a:lstStyle/>
          <a:p>
            <a:pPr marL="285750" indent="-285750">
              <a:buFont typeface="Arial" panose="020B0604020202020204" pitchFamily="34" charset="0"/>
              <a:buChar char="•"/>
            </a:pPr>
            <a:r>
              <a:rPr lang="en-US" sz="2000" dirty="0"/>
              <a:t>Use a signal phrase to set up your quote and provide context or attribution.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Quotations may be broken in two.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in-text citations for direct quotations from paginated sources must include page numbers.</a:t>
            </a:r>
          </a:p>
          <a:p>
            <a:endParaRPr lang="en-US" dirty="0"/>
          </a:p>
        </p:txBody>
      </p:sp>
      <p:sp>
        <p:nvSpPr>
          <p:cNvPr id="6" name="Rounded Rectangle 5">
            <a:extLst>
              <a:ext uri="{FF2B5EF4-FFF2-40B4-BE49-F238E27FC236}">
                <a16:creationId xmlns:a16="http://schemas.microsoft.com/office/drawing/2014/main" id="{F93BCB54-FDA4-324F-AB8A-E7D2D7215BA0}"/>
              </a:ext>
              <a:ext uri="{C183D7F6-B498-43B3-948B-1728B52AA6E4}">
                <adec:decorative xmlns:adec="http://schemas.microsoft.com/office/drawing/2017/decorative" val="1"/>
              </a:ext>
            </a:extLst>
          </p:cNvPr>
          <p:cNvSpPr/>
          <p:nvPr/>
        </p:nvSpPr>
        <p:spPr>
          <a:xfrm>
            <a:off x="7065327" y="1154087"/>
            <a:ext cx="4839730" cy="34806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B3AF98-392E-5741-9A4F-3C39910A2AF2}"/>
              </a:ext>
            </a:extLst>
          </p:cNvPr>
          <p:cNvSpPr txBox="1"/>
          <p:nvPr/>
        </p:nvSpPr>
        <p:spPr>
          <a:xfrm>
            <a:off x="7278088" y="1449425"/>
            <a:ext cx="4517341" cy="2862322"/>
          </a:xfrm>
          <a:prstGeom prst="rect">
            <a:avLst/>
          </a:prstGeom>
          <a:noFill/>
        </p:spPr>
        <p:txBody>
          <a:bodyPr wrap="square" rtlCol="0">
            <a:spAutoFit/>
          </a:bodyPr>
          <a:lstStyle/>
          <a:p>
            <a:pPr lvl="0"/>
            <a:r>
              <a:rPr lang="en-US" dirty="0">
                <a:solidFill>
                  <a:srgbClr val="FF0000"/>
                </a:solidFill>
              </a:rPr>
              <a:t>Jansen (2012) noted</a:t>
            </a:r>
            <a:r>
              <a:rPr lang="en-US" dirty="0"/>
              <a:t>, “Efficacy of sevoflurane is high in certain established scenarios”(p. 122).  </a:t>
            </a:r>
          </a:p>
          <a:p>
            <a:endParaRPr lang="en-US" dirty="0"/>
          </a:p>
          <a:p>
            <a:r>
              <a:rPr lang="en-US" dirty="0"/>
              <a:t>“Efficacy of sevoflurane is high,” one study noted, “in certain established scenarios”(Jansen, 2016, </a:t>
            </a:r>
            <a:r>
              <a:rPr lang="en-US" dirty="0">
                <a:solidFill>
                  <a:srgbClr val="FF0000"/>
                </a:solidFill>
              </a:rPr>
              <a:t>p. 122</a:t>
            </a:r>
            <a:r>
              <a:rPr lang="en-US" dirty="0"/>
              <a:t>).  </a:t>
            </a:r>
          </a:p>
          <a:p>
            <a:endParaRPr lang="en-US" dirty="0"/>
          </a:p>
          <a:p>
            <a:endParaRPr lang="en-US" dirty="0"/>
          </a:p>
          <a:p>
            <a:r>
              <a:rPr lang="en-US" dirty="0"/>
              <a:t>(Jansen, 2016, </a:t>
            </a:r>
            <a:r>
              <a:rPr lang="en-US" dirty="0">
                <a:solidFill>
                  <a:srgbClr val="FF0000"/>
                </a:solidFill>
              </a:rPr>
              <a:t>p. 122</a:t>
            </a:r>
            <a:r>
              <a:rPr lang="en-US" dirty="0"/>
              <a:t>) </a:t>
            </a:r>
          </a:p>
        </p:txBody>
      </p:sp>
      <p:cxnSp>
        <p:nvCxnSpPr>
          <p:cNvPr id="11" name="Straight Arrow Connector 10">
            <a:extLst>
              <a:ext uri="{FF2B5EF4-FFF2-40B4-BE49-F238E27FC236}">
                <a16:creationId xmlns:a16="http://schemas.microsoft.com/office/drawing/2014/main" id="{B7A6FE31-121F-4F41-93B6-EB9AE27C5483}"/>
              </a:ext>
              <a:ext uri="{C183D7F6-B498-43B3-948B-1728B52AA6E4}">
                <adec:decorative xmlns:adec="http://schemas.microsoft.com/office/drawing/2017/decorative" val="1"/>
              </a:ext>
            </a:extLst>
          </p:cNvPr>
          <p:cNvCxnSpPr>
            <a:cxnSpLocks/>
          </p:cNvCxnSpPr>
          <p:nvPr/>
        </p:nvCxnSpPr>
        <p:spPr>
          <a:xfrm flipV="1">
            <a:off x="5341620" y="1730188"/>
            <a:ext cx="1936468" cy="1288897"/>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A4057CAF-9AD4-DE45-8954-597A55D3BCBE}"/>
              </a:ext>
              <a:ext uri="{C183D7F6-B498-43B3-948B-1728B52AA6E4}">
                <adec:decorative xmlns:adec="http://schemas.microsoft.com/office/drawing/2017/decorative" val="1"/>
              </a:ext>
            </a:extLst>
          </p:cNvPr>
          <p:cNvCxnSpPr>
            <a:cxnSpLocks/>
          </p:cNvCxnSpPr>
          <p:nvPr/>
        </p:nvCxnSpPr>
        <p:spPr>
          <a:xfrm flipV="1">
            <a:off x="4913913" y="4213413"/>
            <a:ext cx="2431932" cy="1093693"/>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0DA36B13-2683-C843-8152-352B87646830}"/>
              </a:ext>
              <a:ext uri="{C183D7F6-B498-43B3-948B-1728B52AA6E4}">
                <adec:decorative xmlns:adec="http://schemas.microsoft.com/office/drawing/2017/decorative" val="1"/>
              </a:ext>
            </a:extLst>
          </p:cNvPr>
          <p:cNvCxnSpPr>
            <a:cxnSpLocks/>
          </p:cNvCxnSpPr>
          <p:nvPr/>
        </p:nvCxnSpPr>
        <p:spPr>
          <a:xfrm flipV="1">
            <a:off x="4598894" y="3019085"/>
            <a:ext cx="2679194" cy="1194327"/>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CEAB9746-BC22-0643-A239-8E20EBE58629}"/>
              </a:ext>
            </a:extLst>
          </p:cNvPr>
          <p:cNvSpPr txBox="1"/>
          <p:nvPr/>
        </p:nvSpPr>
        <p:spPr>
          <a:xfrm>
            <a:off x="10105697" y="6195848"/>
            <a:ext cx="1139543" cy="369332"/>
          </a:xfrm>
          <a:prstGeom prst="rect">
            <a:avLst/>
          </a:prstGeom>
          <a:noFill/>
        </p:spPr>
        <p:txBody>
          <a:bodyPr wrap="none" rtlCol="0">
            <a:spAutoFit/>
          </a:bodyPr>
          <a:lstStyle/>
          <a:p>
            <a:r>
              <a:rPr lang="en-US" dirty="0">
                <a:solidFill>
                  <a:schemeClr val="bg1"/>
                </a:solidFill>
              </a:rPr>
              <a:t>APA, 8.26</a:t>
            </a:r>
          </a:p>
        </p:txBody>
      </p:sp>
      <p:sp>
        <p:nvSpPr>
          <p:cNvPr id="10" name="TextBox 9">
            <a:extLst>
              <a:ext uri="{FF2B5EF4-FFF2-40B4-BE49-F238E27FC236}">
                <a16:creationId xmlns:a16="http://schemas.microsoft.com/office/drawing/2014/main" id="{0F3CE822-ED03-B349-B6CE-E427BEDA8102}"/>
              </a:ext>
            </a:extLst>
          </p:cNvPr>
          <p:cNvSpPr txBox="1"/>
          <p:nvPr/>
        </p:nvSpPr>
        <p:spPr>
          <a:xfrm>
            <a:off x="11485729" y="387519"/>
            <a:ext cx="309700" cy="369332"/>
          </a:xfrm>
          <a:prstGeom prst="rect">
            <a:avLst/>
          </a:prstGeom>
          <a:noFill/>
        </p:spPr>
        <p:txBody>
          <a:bodyPr wrap="none" rtlCol="0">
            <a:spAutoFit/>
          </a:bodyPr>
          <a:lstStyle/>
          <a:p>
            <a:r>
              <a:rPr lang="en-US" dirty="0">
                <a:solidFill>
                  <a:schemeClr val="bg1"/>
                </a:solidFill>
              </a:rPr>
              <a:t>9</a:t>
            </a:r>
          </a:p>
        </p:txBody>
      </p:sp>
    </p:spTree>
    <p:extLst>
      <p:ext uri="{BB962C8B-B14F-4D97-AF65-F5344CB8AC3E}">
        <p14:creationId xmlns:p14="http://schemas.microsoft.com/office/powerpoint/2010/main" val="1007478284"/>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1569</TotalTime>
  <Words>3650</Words>
  <Application>Microsoft Office PowerPoint</Application>
  <PresentationFormat>Widescreen</PresentationFormat>
  <Paragraphs>444</Paragraphs>
  <Slides>47</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47</vt:i4>
      </vt:variant>
    </vt:vector>
  </HeadingPairs>
  <TitlesOfParts>
    <vt:vector size="58" baseType="lpstr">
      <vt:lpstr>Abadi</vt:lpstr>
      <vt:lpstr>Arial</vt:lpstr>
      <vt:lpstr>Calibri</vt:lpstr>
      <vt:lpstr>Courier New</vt:lpstr>
      <vt:lpstr>Segoe UI</vt:lpstr>
      <vt:lpstr>Segoe UI Light</vt:lpstr>
      <vt:lpstr>Wingdings</vt:lpstr>
      <vt:lpstr>Balancing Act</vt:lpstr>
      <vt:lpstr>Wellspring</vt:lpstr>
      <vt:lpstr>Star of the show</vt:lpstr>
      <vt:lpstr>Amusements</vt:lpstr>
      <vt:lpstr> APA style  guide</vt:lpstr>
      <vt:lpstr>Index</vt:lpstr>
      <vt:lpstr>What is APA style?</vt:lpstr>
      <vt:lpstr>Key characteristics</vt:lpstr>
      <vt:lpstr>Title Page </vt:lpstr>
      <vt:lpstr>In-text (Parenthetical) citations</vt:lpstr>
      <vt:lpstr>NARRATIVE CITATIONS</vt:lpstr>
      <vt:lpstr>exceptions in citations</vt:lpstr>
      <vt:lpstr>quotations</vt:lpstr>
      <vt:lpstr>Block quotations</vt:lpstr>
      <vt:lpstr>heading Levels</vt:lpstr>
      <vt:lpstr>reference List</vt:lpstr>
      <vt:lpstr>annotations</vt:lpstr>
      <vt:lpstr>figures</vt:lpstr>
      <vt:lpstr>tables</vt:lpstr>
      <vt:lpstr>callouts</vt:lpstr>
      <vt:lpstr>Common apa reference types</vt:lpstr>
      <vt:lpstr>Journal article with doi</vt:lpstr>
      <vt:lpstr>Journal article with url</vt:lpstr>
      <vt:lpstr>Pubmed journal article</vt:lpstr>
      <vt:lpstr>Book with one author (Print)</vt:lpstr>
      <vt:lpstr>E-book from a database</vt:lpstr>
      <vt:lpstr>Book with more than one author</vt:lpstr>
      <vt:lpstr>Chapter in an edited book</vt:lpstr>
      <vt:lpstr>Online magazine article</vt:lpstr>
      <vt:lpstr>blog post</vt:lpstr>
      <vt:lpstr>WEb page on a news website   </vt:lpstr>
      <vt:lpstr>Web page on a website with a group author</vt:lpstr>
      <vt:lpstr>Web page on a website with an individual author</vt:lpstr>
      <vt:lpstr>Web page on a website with No Date</vt:lpstr>
      <vt:lpstr>Web page on a website with a retrieval date</vt:lpstr>
      <vt:lpstr>Online newspaper article</vt:lpstr>
      <vt:lpstr>dictionary or encyclopedia online</vt:lpstr>
      <vt:lpstr>Report by a government agency or other organization</vt:lpstr>
      <vt:lpstr>Film or video</vt:lpstr>
      <vt:lpstr>YouTube or streaming video</vt:lpstr>
      <vt:lpstr>Song or track on an album</vt:lpstr>
      <vt:lpstr>Podcast episode</vt:lpstr>
      <vt:lpstr>Ted talk</vt:lpstr>
      <vt:lpstr>Radio broadcast</vt:lpstr>
      <vt:lpstr>PowerPoint from a class website</vt:lpstr>
      <vt:lpstr>Federal statute</vt:lpstr>
      <vt:lpstr>Supreme court decision</vt:lpstr>
      <vt:lpstr>X Post and x profile</vt:lpstr>
      <vt:lpstr>Facebook Post and Facebook page</vt:lpstr>
      <vt:lpstr>Instagram Photo or video</vt:lpstr>
      <vt:lpstr>Generative Ai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style  guide</dc:title>
  <dc:subject/>
  <dc:creator>Shearer, Cynthia</dc:creator>
  <cp:keywords/>
  <dc:description/>
  <cp:lastModifiedBy>Slocumb, Cheryl</cp:lastModifiedBy>
  <cp:revision>108</cp:revision>
  <cp:lastPrinted>2026-02-16T18:39:04Z</cp:lastPrinted>
  <dcterms:created xsi:type="dcterms:W3CDTF">2022-06-16T14:21:16Z</dcterms:created>
  <dcterms:modified xsi:type="dcterms:W3CDTF">2026-02-16T20:05:21Z</dcterms:modified>
  <cp:category/>
</cp:coreProperties>
</file>